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6">
  <p:sldMasterIdLst>
    <p:sldMasterId id="2147483671" r:id="rId1"/>
  </p:sldMasterIdLst>
  <p:notesMasterIdLst>
    <p:notesMasterId r:id="rId23"/>
  </p:notesMasterIdLst>
  <p:handoutMasterIdLst>
    <p:handoutMasterId r:id="rId24"/>
  </p:handoutMasterIdLst>
  <p:sldIdLst>
    <p:sldId id="420" r:id="rId2"/>
    <p:sldId id="416" r:id="rId3"/>
    <p:sldId id="281" r:id="rId4"/>
    <p:sldId id="290" r:id="rId5"/>
    <p:sldId id="285" r:id="rId6"/>
    <p:sldId id="303" r:id="rId7"/>
    <p:sldId id="422" r:id="rId8"/>
    <p:sldId id="424" r:id="rId9"/>
    <p:sldId id="423" r:id="rId10"/>
    <p:sldId id="421" r:id="rId11"/>
    <p:sldId id="425" r:id="rId12"/>
    <p:sldId id="413" r:id="rId13"/>
    <p:sldId id="426" r:id="rId14"/>
    <p:sldId id="427" r:id="rId15"/>
    <p:sldId id="428" r:id="rId16"/>
    <p:sldId id="429" r:id="rId17"/>
    <p:sldId id="430" r:id="rId18"/>
    <p:sldId id="431" r:id="rId19"/>
    <p:sldId id="432" r:id="rId20"/>
    <p:sldId id="434" r:id="rId21"/>
    <p:sldId id="4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47" autoAdjust="0"/>
  </p:normalViewPr>
  <p:slideViewPr>
    <p:cSldViewPr snapToGrid="0">
      <p:cViewPr varScale="1">
        <p:scale>
          <a:sx n="100" d="100"/>
          <a:sy n="100" d="100"/>
        </p:scale>
        <p:origin x="936" y="78"/>
      </p:cViewPr>
      <p:guideLst/>
    </p:cSldViewPr>
  </p:slideViewPr>
  <p:notesTextViewPr>
    <p:cViewPr>
      <p:scale>
        <a:sx n="1" d="1"/>
        <a:sy n="1" d="1"/>
      </p:scale>
      <p:origin x="0" y="0"/>
    </p:cViewPr>
  </p:notesTextViewPr>
  <p:sorterViewPr>
    <p:cViewPr>
      <p:scale>
        <a:sx n="100" d="100"/>
        <a:sy n="100" d="100"/>
      </p:scale>
      <p:origin x="0" y="-898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FE830BA1-DF02-46C1-87AF-C90C8337B18D}">
      <dgm:prSet phldrT="[Texto]"/>
      <dgm:spPr/>
      <dgm:t>
        <a:bodyPr/>
        <a:lstStyle/>
        <a:p>
          <a:pPr algn="ctr"/>
          <a:r>
            <a:rPr lang="es-ES" b="1" cap="none" spc="0" dirty="0">
              <a:ln w="0"/>
              <a:effectLst>
                <a:outerShdw blurRad="38100" dist="19050" dir="2700000" algn="tl" rotWithShape="0">
                  <a:schemeClr val="dk1">
                    <a:alpha val="40000"/>
                  </a:schemeClr>
                </a:outerShdw>
              </a:effectLst>
            </a:rPr>
            <a:t>Anexo 2</a:t>
          </a:r>
        </a:p>
        <a:p>
          <a:pPr algn="ctr"/>
          <a:r>
            <a:rPr lang="es-ES" b="1" cap="none" spc="0" dirty="0">
              <a:ln w="0"/>
              <a:effectLst>
                <a:outerShdw blurRad="38100" dist="19050" dir="2700000" algn="tl" rotWithShape="0">
                  <a:schemeClr val="dk1">
                    <a:alpha val="40000"/>
                  </a:schemeClr>
                </a:outerShdw>
              </a:effectLst>
            </a:rPr>
            <a:t>Minuta de Reunión</a:t>
          </a:r>
        </a:p>
      </dgm:t>
    </dgm:pt>
    <dgm:pt modelId="{145AD7B2-8A0A-4EFC-A42A-6D38A47488FB}" type="par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8B828567-ECA7-4097-8930-C217AFD239CA}" type="sib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4BB4AC6-1944-4C71-8FCB-8C8F12D59A0F}">
      <dgm:prSet phldrT="[Texto]"/>
      <dgm:spPr/>
      <dgm:t>
        <a:bodyPr/>
        <a:lstStyle/>
        <a:p>
          <a:pPr algn="ctr"/>
          <a:r>
            <a:rPr lang="es-ES" b="1" cap="none" spc="0">
              <a:ln w="0"/>
              <a:effectLst>
                <a:outerShdw blurRad="38100" dist="19050" dir="2700000" algn="tl" rotWithShape="0">
                  <a:schemeClr val="dk1">
                    <a:alpha val="40000"/>
                  </a:schemeClr>
                </a:outerShdw>
              </a:effectLst>
            </a:rPr>
            <a:t>Anexo 3</a:t>
          </a:r>
        </a:p>
        <a:p>
          <a:pPr algn="ctr"/>
          <a:r>
            <a:rPr lang="es-ES" b="1" cap="none" spc="0">
              <a:ln w="0"/>
              <a:effectLst>
                <a:outerShdw blurRad="38100" dist="19050" dir="2700000" algn="tl" rotWithShape="0">
                  <a:schemeClr val="dk1">
                    <a:alpha val="40000"/>
                  </a:schemeClr>
                </a:outerShdw>
              </a:effectLst>
            </a:rPr>
            <a:t>Acta del Registro del Comité de CS  </a:t>
          </a:r>
          <a:endParaRPr lang="es-ES" b="1" cap="none" spc="0" dirty="0">
            <a:ln w="0"/>
            <a:effectLst>
              <a:outerShdw blurRad="38100" dist="19050" dir="2700000" algn="tl" rotWithShape="0">
                <a:schemeClr val="dk1">
                  <a:alpha val="40000"/>
                </a:schemeClr>
              </a:outerShdw>
            </a:effectLst>
          </a:endParaRPr>
        </a:p>
      </dgm:t>
    </dgm:pt>
    <dgm:pt modelId="{A2258688-17F4-42FE-9D7F-AF7E34477873}" type="par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11DF026-E645-4F9F-A578-9AC34992ED31}" type="sib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357AF57-7320-4B90-8AEE-EFC5FC34F97B}">
      <dgm:prSet phldrT="[Texto]"/>
      <dgm:spPr/>
      <dgm:t>
        <a:bodyPr/>
        <a:lstStyle/>
        <a:p>
          <a:pPr algn="ctr"/>
          <a:r>
            <a:rPr lang="es-ES" b="1" cap="none" spc="0">
              <a:ln w="0"/>
              <a:effectLst>
                <a:outerShdw blurRad="38100" dist="19050" dir="2700000" algn="tl" rotWithShape="0">
                  <a:schemeClr val="dk1">
                    <a:alpha val="40000"/>
                  </a:schemeClr>
                </a:outerShdw>
              </a:effectLst>
            </a:rPr>
            <a:t>Anexo 4 </a:t>
          </a:r>
        </a:p>
        <a:p>
          <a:pPr algn="ctr"/>
          <a:r>
            <a:rPr lang="es-ES" b="1" cap="none" spc="0">
              <a:ln w="0"/>
              <a:effectLst>
                <a:outerShdw blurRad="38100" dist="19050" dir="2700000" algn="tl" rotWithShape="0">
                  <a:schemeClr val="dk1">
                    <a:alpha val="40000"/>
                  </a:schemeClr>
                </a:outerShdw>
              </a:effectLst>
            </a:rPr>
            <a:t>Acta de Sustitución de un integrante del Comité de CS</a:t>
          </a:r>
          <a:endParaRPr lang="es-ES" b="1" cap="none" spc="0" dirty="0">
            <a:ln w="0"/>
            <a:effectLst>
              <a:outerShdw blurRad="38100" dist="19050" dir="2700000" algn="tl" rotWithShape="0">
                <a:schemeClr val="dk1">
                  <a:alpha val="40000"/>
                </a:schemeClr>
              </a:outerShdw>
            </a:effectLst>
          </a:endParaRPr>
        </a:p>
      </dgm:t>
    </dgm:pt>
    <dgm:pt modelId="{E2861528-FA72-4EBB-AC2C-23953473EA5F}" type="par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56413059-E7ED-47B8-BCEF-DF4E59EBFDDA}" type="sib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A9B6F9D-1ECA-4855-BB49-93860CB2FFDF}">
      <dgm:prSet phldrT="[Texto]"/>
      <dgm:spPr/>
      <dgm:t>
        <a:bodyPr/>
        <a:lstStyle/>
        <a:p>
          <a:pPr algn="ctr"/>
          <a:r>
            <a:rPr lang="es-ES" b="1" cap="none" spc="0">
              <a:ln w="0"/>
              <a:effectLst>
                <a:outerShdw blurRad="38100" dist="19050" dir="2700000" algn="tl" rotWithShape="0">
                  <a:schemeClr val="dk1">
                    <a:alpha val="40000"/>
                  </a:schemeClr>
                </a:outerShdw>
              </a:effectLst>
            </a:rPr>
            <a:t>Anexo 5 </a:t>
          </a:r>
        </a:p>
        <a:p>
          <a:pPr algn="ctr"/>
          <a:r>
            <a:rPr lang="es-ES" b="1" cap="none" spc="0">
              <a:ln w="0"/>
              <a:effectLst>
                <a:outerShdw blurRad="38100" dist="19050" dir="2700000" algn="tl" rotWithShape="0">
                  <a:schemeClr val="dk1">
                    <a:alpha val="40000"/>
                  </a:schemeClr>
                </a:outerShdw>
              </a:effectLst>
            </a:rPr>
            <a:t>Solicitud de Información</a:t>
          </a:r>
          <a:endParaRPr lang="es-ES" b="1" cap="none" spc="0" dirty="0">
            <a:ln w="0"/>
            <a:effectLst>
              <a:outerShdw blurRad="38100" dist="19050" dir="2700000" algn="tl" rotWithShape="0">
                <a:schemeClr val="dk1">
                  <a:alpha val="40000"/>
                </a:schemeClr>
              </a:outerShdw>
            </a:effectLst>
          </a:endParaRPr>
        </a:p>
      </dgm:t>
    </dgm:pt>
    <dgm:pt modelId="{972334A6-06A2-4026-BDCB-174C43432894}" type="par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0CD484F9-F637-4A7A-89A4-DCB68C0C7232}" type="sib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D53C28C1-C4D2-49F2-98FB-16C7EF02FC60}">
      <dgm:prSet phldrT="[Texto]"/>
      <dgm:spPr/>
      <dgm:t>
        <a:bodyPr/>
        <a:lstStyle/>
        <a:p>
          <a:pPr algn="ctr"/>
          <a:r>
            <a:rPr lang="es-ES" b="1" cap="none" spc="0">
              <a:ln w="0"/>
              <a:effectLst>
                <a:outerShdw blurRad="38100" dist="19050" dir="2700000" algn="tl" rotWithShape="0">
                  <a:schemeClr val="dk1">
                    <a:alpha val="40000"/>
                  </a:schemeClr>
                </a:outerShdw>
              </a:effectLst>
            </a:rPr>
            <a:t>Anexo 6 </a:t>
          </a:r>
        </a:p>
        <a:p>
          <a:pPr algn="ctr"/>
          <a:r>
            <a:rPr lang="es-ES" b="1" cap="none" spc="0">
              <a:ln w="0"/>
              <a:effectLst>
                <a:outerShdw blurRad="38100" dist="19050" dir="2700000" algn="tl" rotWithShape="0">
                  <a:schemeClr val="dk1">
                    <a:alpha val="40000"/>
                  </a:schemeClr>
                </a:outerShdw>
              </a:effectLst>
            </a:rPr>
            <a:t>Informe del Comité de Contraloría Social</a:t>
          </a:r>
          <a:r>
            <a:rPr lang="es-ES" b="0" cap="none" spc="0">
              <a:ln w="0"/>
              <a:effectLst>
                <a:outerShdw blurRad="38100" dist="19050" dir="2700000" algn="tl" rotWithShape="0">
                  <a:schemeClr val="dk1">
                    <a:alpha val="40000"/>
                  </a:schemeClr>
                </a:outerShdw>
              </a:effectLst>
            </a:rPr>
            <a:t> </a:t>
          </a:r>
          <a:endParaRPr lang="es-ES" b="0" cap="none" spc="0" dirty="0">
            <a:ln w="0"/>
            <a:effectLst>
              <a:outerShdw blurRad="38100" dist="19050" dir="2700000" algn="tl" rotWithShape="0">
                <a:schemeClr val="dk1">
                  <a:alpha val="40000"/>
                </a:schemeClr>
              </a:outerShdw>
            </a:effectLst>
          </a:endParaRPr>
        </a:p>
      </dgm:t>
    </dgm:pt>
    <dgm:pt modelId="{A762BF6C-595A-4586-8975-6E439CA82A41}" type="par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CEC2E022-75DC-4DA0-BF28-8FE0D9FAA6E0}" type="sib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61355FF-D951-4D34-BB9F-E5002165CFCB}">
      <dgm:prSet phldrT="[Texto]"/>
      <dgm:spPr>
        <a:solidFill>
          <a:srgbClr val="00B050"/>
        </a:solidFill>
      </dgm:spPr>
      <dgm:t>
        <a:bodyPr/>
        <a:lstStyle/>
        <a:p>
          <a:pPr algn="ctr"/>
          <a:r>
            <a:rPr lang="es-ES" b="1" cap="none" spc="0">
              <a:ln w="0"/>
              <a:effectLst>
                <a:outerShdw blurRad="38100" dist="19050" dir="2700000" algn="tl" rotWithShape="0">
                  <a:schemeClr val="dk1">
                    <a:alpha val="40000"/>
                  </a:schemeClr>
                </a:outerShdw>
              </a:effectLst>
            </a:rPr>
            <a:t>Anexo 1 </a:t>
          </a:r>
        </a:p>
        <a:p>
          <a:pPr algn="ctr"/>
          <a:r>
            <a:rPr lang="es-ES" b="1" cap="none" spc="0">
              <a:ln w="0"/>
              <a:effectLst>
                <a:outerShdw blurRad="38100" dist="19050" dir="2700000" algn="tl" rotWithShape="0">
                  <a:schemeClr val="dk1">
                    <a:alpha val="40000"/>
                  </a:schemeClr>
                </a:outerShdw>
              </a:effectLst>
            </a:rPr>
            <a:t>PITCS</a:t>
          </a:r>
        </a:p>
        <a:p>
          <a:pPr algn="ctr"/>
          <a:r>
            <a:rPr lang="es-ES" b="1" cap="none" spc="0">
              <a:ln w="0"/>
              <a:effectLst>
                <a:outerShdw blurRad="38100" dist="19050" dir="2700000" algn="tl" rotWithShape="0">
                  <a:schemeClr val="dk1">
                    <a:alpha val="40000"/>
                  </a:schemeClr>
                </a:outerShdw>
              </a:effectLst>
            </a:rPr>
            <a:t>Programa Institucional de CS</a:t>
          </a:r>
          <a:endParaRPr lang="es-ES" b="1" cap="none" spc="0" dirty="0">
            <a:ln w="0"/>
            <a:effectLst>
              <a:outerShdw blurRad="38100" dist="19050" dir="2700000" algn="tl" rotWithShape="0">
                <a:schemeClr val="dk1">
                  <a:alpha val="40000"/>
                </a:schemeClr>
              </a:outerShdw>
            </a:effectLst>
          </a:endParaRPr>
        </a:p>
      </dgm:t>
    </dgm:pt>
    <dgm:pt modelId="{0CB18126-0C80-44B1-A805-BE728C4470AD}" type="par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AAE86D50-A3AA-47A2-98BE-387656777E4D}" type="sib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76509784-D684-4999-BCF9-3D02D7378FF6}">
      <dgm:prSet/>
      <dgm:spPr/>
      <dgm:t>
        <a:bodyPr/>
        <a:lstStyle/>
        <a:p>
          <a:pPr algn="ctr"/>
          <a:r>
            <a:rPr lang="es-ES" b="1" cap="none" spc="0">
              <a:ln w="0"/>
              <a:effectLst>
                <a:outerShdw blurRad="38100" dist="19050" dir="2700000" algn="tl" rotWithShape="0">
                  <a:schemeClr val="dk1">
                    <a:alpha val="40000"/>
                  </a:schemeClr>
                </a:outerShdw>
              </a:effectLst>
            </a:rPr>
            <a:t>Anexo 7                   Cédula de Quejas y Denuncias </a:t>
          </a:r>
          <a:endParaRPr lang="es-ES" b="1" cap="none" spc="0" dirty="0">
            <a:ln w="0"/>
            <a:effectLst>
              <a:outerShdw blurRad="38100" dist="19050" dir="2700000" algn="tl" rotWithShape="0">
                <a:schemeClr val="dk1">
                  <a:alpha val="40000"/>
                </a:schemeClr>
              </a:outerShdw>
            </a:effectLst>
          </a:endParaRPr>
        </a:p>
      </dgm:t>
    </dgm:pt>
    <dgm:pt modelId="{CE6AC1CB-BDB6-4E68-BCD7-FFE9E629E36A}" type="parTrans" cxnId="{19DCD140-3060-43BB-8302-1EF0E5CD61EA}">
      <dgm:prSet/>
      <dgm:spPr/>
      <dgm:t>
        <a:bodyPr/>
        <a:lstStyle/>
        <a:p>
          <a:endParaRPr lang="es-MX"/>
        </a:p>
      </dgm:t>
    </dgm:pt>
    <dgm:pt modelId="{59683807-B440-4843-A454-701B6EEBE18D}" type="sibTrans" cxnId="{19DCD140-3060-43BB-8302-1EF0E5CD61EA}">
      <dgm:prSet/>
      <dgm:spPr/>
      <dgm:t>
        <a:bodyPr/>
        <a:lstStyle/>
        <a:p>
          <a:endParaRPr lang="es-MX"/>
        </a:p>
      </dgm:t>
    </dgm:pt>
    <dgm:pt modelId="{BFAD9AFD-0D29-41EF-A9BF-2F8BAB6C8004}">
      <dgm:prSet/>
      <dgm:spPr/>
      <dgm:t>
        <a:bodyPr/>
        <a:lstStyle/>
        <a:p>
          <a:pPr algn="ctr"/>
          <a:r>
            <a:rPr lang="es-ES" b="1" cap="none" spc="0">
              <a:ln w="0"/>
              <a:effectLst>
                <a:outerShdw blurRad="38100" dist="19050" dir="2700000" algn="tl" rotWithShape="0">
                  <a:schemeClr val="dk1">
                    <a:alpha val="40000"/>
                  </a:schemeClr>
                </a:outerShdw>
              </a:effectLst>
            </a:rPr>
            <a:t>Anexo 8                       Control de Quejas y Denuncias</a:t>
          </a:r>
          <a:endParaRPr lang="es-ES" b="0" cap="none" spc="0" dirty="0">
            <a:ln w="0"/>
            <a:effectLst>
              <a:outerShdw blurRad="38100" dist="19050" dir="2700000" algn="tl" rotWithShape="0">
                <a:schemeClr val="dk1">
                  <a:alpha val="40000"/>
                </a:schemeClr>
              </a:outerShdw>
            </a:effectLst>
          </a:endParaRPr>
        </a:p>
      </dgm:t>
    </dgm:pt>
    <dgm:pt modelId="{9D9B65D3-7A8A-4D43-8B22-7A19DA3F87F9}" type="parTrans" cxnId="{43B0D46D-5E11-4E1D-8FE5-41A9A50D312D}">
      <dgm:prSet/>
      <dgm:spPr/>
      <dgm:t>
        <a:bodyPr/>
        <a:lstStyle/>
        <a:p>
          <a:endParaRPr lang="es-MX"/>
        </a:p>
      </dgm:t>
    </dgm:pt>
    <dgm:pt modelId="{8E2CE1F8-DB3B-40F6-9853-A96070003BCE}" type="sibTrans" cxnId="{43B0D46D-5E11-4E1D-8FE5-41A9A50D312D}">
      <dgm:prSet/>
      <dgm:spPr/>
      <dgm:t>
        <a:bodyPr/>
        <a:lstStyle/>
        <a:p>
          <a:endParaRPr lang="es-MX"/>
        </a:p>
      </dgm:t>
    </dgm:pt>
    <dgm:pt modelId="{B985ABE0-3CB0-4A39-A172-7A0DE3F4DA5E}" type="pres">
      <dgm:prSet presAssocID="{53F8D6AE-A37E-4984-A868-7B18054F624B}" presName="diagram" presStyleCnt="0">
        <dgm:presLayoutVars>
          <dgm:dir/>
          <dgm:resizeHandles val="exact"/>
        </dgm:presLayoutVars>
      </dgm:prSet>
      <dgm:spPr/>
    </dgm:pt>
    <dgm:pt modelId="{966A5B65-23A5-4B8C-829F-86B88213FD88}" type="pres">
      <dgm:prSet presAssocID="{FE830BA1-DF02-46C1-87AF-C90C8337B18D}" presName="node" presStyleLbl="node1" presStyleIdx="0" presStyleCnt="8" custScaleY="103156" custLinFactX="8601" custLinFactNeighborX="100000" custLinFactNeighborY="-1195">
        <dgm:presLayoutVars>
          <dgm:bulletEnabled val="1"/>
        </dgm:presLayoutVars>
      </dgm:prSet>
      <dgm:spPr/>
    </dgm:pt>
    <dgm:pt modelId="{C2B0A8D3-5B34-46F1-AD35-3B36270F140C}" type="pres">
      <dgm:prSet presAssocID="{8B828567-ECA7-4097-8930-C217AFD239CA}" presName="sibTrans" presStyleCnt="0"/>
      <dgm:spPr/>
    </dgm:pt>
    <dgm:pt modelId="{35B473F4-036B-4956-BEE2-3586E0086095}" type="pres">
      <dgm:prSet presAssocID="{14BB4AC6-1944-4C71-8FCB-8C8F12D59A0F}" presName="node" presStyleLbl="node1" presStyleIdx="1" presStyleCnt="8" custScaleY="100226" custLinFactX="2339" custLinFactNeighborX="100000" custLinFactNeighborY="-3449">
        <dgm:presLayoutVars>
          <dgm:bulletEnabled val="1"/>
        </dgm:presLayoutVars>
      </dgm:prSet>
      <dgm:spPr/>
    </dgm:pt>
    <dgm:pt modelId="{F6ADD226-1A24-4539-AF09-1BDDDD2CE78D}" type="pres">
      <dgm:prSet presAssocID="{B11DF026-E645-4F9F-A578-9AC34992ED31}" presName="sibTrans" presStyleCnt="0"/>
      <dgm:spPr/>
    </dgm:pt>
    <dgm:pt modelId="{080823BB-93D1-4E2E-84DB-607F458A3C46}" type="pres">
      <dgm:prSet presAssocID="{3357AF57-7320-4B90-8AEE-EFC5FC34F97B}" presName="node" presStyleLbl="node1" presStyleIdx="2" presStyleCnt="8" custLinFactX="-100000" custLinFactY="14730" custLinFactNeighborX="-117661" custLinFactNeighborY="100000">
        <dgm:presLayoutVars>
          <dgm:bulletEnabled val="1"/>
        </dgm:presLayoutVars>
      </dgm:prSet>
      <dgm:spPr/>
    </dgm:pt>
    <dgm:pt modelId="{A8482F20-34D7-414A-A013-6D4591E74C28}" type="pres">
      <dgm:prSet presAssocID="{56413059-E7ED-47B8-BCEF-DF4E59EBFDDA}" presName="sibTrans" presStyleCnt="0"/>
      <dgm:spPr/>
    </dgm:pt>
    <dgm:pt modelId="{D30EAA81-B13B-459E-AC2C-4876DCD0560A}" type="pres">
      <dgm:prSet presAssocID="{3A9B6F9D-1ECA-4855-BB49-93860CB2FFDF}" presName="node" presStyleLbl="node1" presStyleIdx="3" presStyleCnt="8" custLinFactX="8837" custLinFactNeighborX="100000" custLinFactNeighborY="-2775">
        <dgm:presLayoutVars>
          <dgm:bulletEnabled val="1"/>
        </dgm:presLayoutVars>
      </dgm:prSet>
      <dgm:spPr/>
    </dgm:pt>
    <dgm:pt modelId="{FF5130FE-E195-4685-953B-D74D4469332C}" type="pres">
      <dgm:prSet presAssocID="{0CD484F9-F637-4A7A-89A4-DCB68C0C7232}" presName="sibTrans" presStyleCnt="0"/>
      <dgm:spPr/>
    </dgm:pt>
    <dgm:pt modelId="{8660E77A-1FC3-47B6-8693-5EC577E32ACC}" type="pres">
      <dgm:prSet presAssocID="{D53C28C1-C4D2-49F2-98FB-16C7EF02FC60}" presName="node" presStyleLbl="node1" presStyleIdx="4" presStyleCnt="8" custLinFactX="2339" custLinFactNeighborX="100000" custLinFactNeighborY="-3909">
        <dgm:presLayoutVars>
          <dgm:bulletEnabled val="1"/>
        </dgm:presLayoutVars>
      </dgm:prSet>
      <dgm:spPr/>
    </dgm:pt>
    <dgm:pt modelId="{F6A7E021-5346-47F6-85CC-F82FCB2F3242}" type="pres">
      <dgm:prSet presAssocID="{CEC2E022-75DC-4DA0-BF28-8FE0D9FAA6E0}" presName="sibTrans" presStyleCnt="0"/>
      <dgm:spPr/>
    </dgm:pt>
    <dgm:pt modelId="{878B2D7F-6450-4792-BD78-C163256EB464}" type="pres">
      <dgm:prSet presAssocID="{161355FF-D951-4D34-BB9F-E5002165CFCB}" presName="node" presStyleLbl="node1" presStyleIdx="5" presStyleCnt="8" custLinFactX="-100000" custLinFactY="-19318" custLinFactNeighborX="-117060" custLinFactNeighborY="-100000">
        <dgm:presLayoutVars>
          <dgm:bulletEnabled val="1"/>
        </dgm:presLayoutVars>
      </dgm:prSet>
      <dgm:spPr/>
    </dgm:pt>
    <dgm:pt modelId="{F34874DE-EF3A-43B9-ABA1-409F3074546B}" type="pres">
      <dgm:prSet presAssocID="{AAE86D50-A3AA-47A2-98BE-387656777E4D}" presName="sibTrans" presStyleCnt="0"/>
      <dgm:spPr/>
    </dgm:pt>
    <dgm:pt modelId="{748A4B06-0855-43C2-B70F-A385EFC6EF88}" type="pres">
      <dgm:prSet presAssocID="{76509784-D684-4999-BCF9-3D02D7378FF6}" presName="node" presStyleLbl="node1" presStyleIdx="6" presStyleCnt="8">
        <dgm:presLayoutVars>
          <dgm:bulletEnabled val="1"/>
        </dgm:presLayoutVars>
      </dgm:prSet>
      <dgm:spPr/>
    </dgm:pt>
    <dgm:pt modelId="{F3D7EF0A-D6FC-4B3A-BDDB-F689DD74DB71}" type="pres">
      <dgm:prSet presAssocID="{59683807-B440-4843-A454-701B6EEBE18D}" presName="sibTrans" presStyleCnt="0"/>
      <dgm:spPr/>
    </dgm:pt>
    <dgm:pt modelId="{47BF7B91-B976-452B-A409-7A387CCB4817}" type="pres">
      <dgm:prSet presAssocID="{BFAD9AFD-0D29-41EF-A9BF-2F8BAB6C8004}" presName="node" presStyleLbl="node1" presStyleIdx="7" presStyleCnt="8">
        <dgm:presLayoutVars>
          <dgm:bulletEnabled val="1"/>
        </dgm:presLayoutVars>
      </dgm:prSet>
      <dgm:spPr/>
    </dgm:pt>
  </dgm:ptLst>
  <dgm:cxnLst>
    <dgm:cxn modelId="{A9E7E106-249A-4963-9CD4-978167861FC0}" type="presOf" srcId="{3357AF57-7320-4B90-8AEE-EFC5FC34F97B}" destId="{080823BB-93D1-4E2E-84DB-607F458A3C46}" srcOrd="0" destOrd="0" presId="urn:microsoft.com/office/officeart/2005/8/layout/default"/>
    <dgm:cxn modelId="{0A867E0C-83C0-4120-ACFA-EDC97F0E1398}" type="presOf" srcId="{161355FF-D951-4D34-BB9F-E5002165CFCB}" destId="{878B2D7F-6450-4792-BD78-C163256EB464}" srcOrd="0" destOrd="0" presId="urn:microsoft.com/office/officeart/2005/8/layout/default"/>
    <dgm:cxn modelId="{06900B1A-E9E4-47BE-8A62-C477CE8BE89A}" type="presOf" srcId="{BFAD9AFD-0D29-41EF-A9BF-2F8BAB6C8004}" destId="{47BF7B91-B976-452B-A409-7A387CCB4817}" srcOrd="0" destOrd="0" presId="urn:microsoft.com/office/officeart/2005/8/layout/default"/>
    <dgm:cxn modelId="{34ACA51C-5D49-4A89-AAF3-BEE0430C2A1E}" srcId="{53F8D6AE-A37E-4984-A868-7B18054F624B}" destId="{161355FF-D951-4D34-BB9F-E5002165CFCB}" srcOrd="5" destOrd="0" parTransId="{0CB18126-0C80-44B1-A805-BE728C4470AD}" sibTransId="{AAE86D50-A3AA-47A2-98BE-387656777E4D}"/>
    <dgm:cxn modelId="{2D08B91D-BA95-4612-B4C8-881B5D22A75D}" type="presOf" srcId="{FE830BA1-DF02-46C1-87AF-C90C8337B18D}" destId="{966A5B65-23A5-4B8C-829F-86B88213FD88}" srcOrd="0" destOrd="0" presId="urn:microsoft.com/office/officeart/2005/8/layout/default"/>
    <dgm:cxn modelId="{2F705838-A881-4D28-BAE2-598A47BFA511}" type="presOf" srcId="{D53C28C1-C4D2-49F2-98FB-16C7EF02FC60}" destId="{8660E77A-1FC3-47B6-8693-5EC577E32ACC}" srcOrd="0" destOrd="0" presId="urn:microsoft.com/office/officeart/2005/8/layout/default"/>
    <dgm:cxn modelId="{CEE9D63D-C406-43B8-9152-7C9392F179D7}" srcId="{53F8D6AE-A37E-4984-A868-7B18054F624B}" destId="{D53C28C1-C4D2-49F2-98FB-16C7EF02FC60}" srcOrd="4" destOrd="0" parTransId="{A762BF6C-595A-4586-8975-6E439CA82A41}" sibTransId="{CEC2E022-75DC-4DA0-BF28-8FE0D9FAA6E0}"/>
    <dgm:cxn modelId="{29281A40-88F1-4D2F-9475-6E6B30C23854}" type="presOf" srcId="{3A9B6F9D-1ECA-4855-BB49-93860CB2FFDF}" destId="{D30EAA81-B13B-459E-AC2C-4876DCD0560A}" srcOrd="0" destOrd="0" presId="urn:microsoft.com/office/officeart/2005/8/layout/default"/>
    <dgm:cxn modelId="{19DCD140-3060-43BB-8302-1EF0E5CD61EA}" srcId="{53F8D6AE-A37E-4984-A868-7B18054F624B}" destId="{76509784-D684-4999-BCF9-3D02D7378FF6}" srcOrd="6" destOrd="0" parTransId="{CE6AC1CB-BDB6-4E68-BCD7-FFE9E629E36A}" sibTransId="{59683807-B440-4843-A454-701B6EEBE18D}"/>
    <dgm:cxn modelId="{3F3E8C63-575E-4D66-B93E-168018D9C44A}" type="presOf" srcId="{76509784-D684-4999-BCF9-3D02D7378FF6}" destId="{748A4B06-0855-43C2-B70F-A385EFC6EF88}" srcOrd="0" destOrd="0" presId="urn:microsoft.com/office/officeart/2005/8/layout/default"/>
    <dgm:cxn modelId="{43B0D46D-5E11-4E1D-8FE5-41A9A50D312D}" srcId="{53F8D6AE-A37E-4984-A868-7B18054F624B}" destId="{BFAD9AFD-0D29-41EF-A9BF-2F8BAB6C8004}" srcOrd="7" destOrd="0" parTransId="{9D9B65D3-7A8A-4D43-8B22-7A19DA3F87F9}" sibTransId="{8E2CE1F8-DB3B-40F6-9853-A96070003BCE}"/>
    <dgm:cxn modelId="{4405106E-14D2-495D-B659-511C1947FC04}" srcId="{53F8D6AE-A37E-4984-A868-7B18054F624B}" destId="{3357AF57-7320-4B90-8AEE-EFC5FC34F97B}" srcOrd="2" destOrd="0" parTransId="{E2861528-FA72-4EBB-AC2C-23953473EA5F}" sibTransId="{56413059-E7ED-47B8-BCEF-DF4E59EBFDDA}"/>
    <dgm:cxn modelId="{F716BA56-017A-4A6C-A17F-B2F77507D04C}" srcId="{53F8D6AE-A37E-4984-A868-7B18054F624B}" destId="{14BB4AC6-1944-4C71-8FCB-8C8F12D59A0F}" srcOrd="1" destOrd="0" parTransId="{A2258688-17F4-42FE-9D7F-AF7E34477873}" sibTransId="{B11DF026-E645-4F9F-A578-9AC34992ED31}"/>
    <dgm:cxn modelId="{281FDE8E-3196-4869-947D-B88EEBF6535B}" srcId="{53F8D6AE-A37E-4984-A868-7B18054F624B}" destId="{FE830BA1-DF02-46C1-87AF-C90C8337B18D}" srcOrd="0" destOrd="0" parTransId="{145AD7B2-8A0A-4EFC-A42A-6D38A47488FB}" sibTransId="{8B828567-ECA7-4097-8930-C217AFD239CA}"/>
    <dgm:cxn modelId="{2A3794A2-9A58-4187-A887-3E539B838FE6}" srcId="{53F8D6AE-A37E-4984-A868-7B18054F624B}" destId="{3A9B6F9D-1ECA-4855-BB49-93860CB2FFDF}" srcOrd="3" destOrd="0" parTransId="{972334A6-06A2-4026-BDCB-174C43432894}" sibTransId="{0CD484F9-F637-4A7A-89A4-DCB68C0C7232}"/>
    <dgm:cxn modelId="{D6FE4AB5-24EE-466C-8C16-D007EF8903FE}" type="presOf" srcId="{53F8D6AE-A37E-4984-A868-7B18054F624B}" destId="{B985ABE0-3CB0-4A39-A172-7A0DE3F4DA5E}" srcOrd="0" destOrd="0" presId="urn:microsoft.com/office/officeart/2005/8/layout/default"/>
    <dgm:cxn modelId="{64D33EF8-8353-4E30-BEA8-B16F36708A92}" type="presOf" srcId="{14BB4AC6-1944-4C71-8FCB-8C8F12D59A0F}" destId="{35B473F4-036B-4956-BEE2-3586E0086095}" srcOrd="0" destOrd="0" presId="urn:microsoft.com/office/officeart/2005/8/layout/default"/>
    <dgm:cxn modelId="{F6C7D8F6-6E98-471F-942A-AEE4D9523C15}" type="presParOf" srcId="{B985ABE0-3CB0-4A39-A172-7A0DE3F4DA5E}" destId="{966A5B65-23A5-4B8C-829F-86B88213FD88}" srcOrd="0" destOrd="0" presId="urn:microsoft.com/office/officeart/2005/8/layout/default"/>
    <dgm:cxn modelId="{2D569DCD-0F84-43E1-A71B-1209B7CF54CB}" type="presParOf" srcId="{B985ABE0-3CB0-4A39-A172-7A0DE3F4DA5E}" destId="{C2B0A8D3-5B34-46F1-AD35-3B36270F140C}" srcOrd="1" destOrd="0" presId="urn:microsoft.com/office/officeart/2005/8/layout/default"/>
    <dgm:cxn modelId="{04DDF294-E6D9-4965-B2BD-B08511D7F9F2}" type="presParOf" srcId="{B985ABE0-3CB0-4A39-A172-7A0DE3F4DA5E}" destId="{35B473F4-036B-4956-BEE2-3586E0086095}" srcOrd="2" destOrd="0" presId="urn:microsoft.com/office/officeart/2005/8/layout/default"/>
    <dgm:cxn modelId="{3E00A89C-8952-43D2-9D4B-7762B3296031}" type="presParOf" srcId="{B985ABE0-3CB0-4A39-A172-7A0DE3F4DA5E}" destId="{F6ADD226-1A24-4539-AF09-1BDDDD2CE78D}" srcOrd="3" destOrd="0" presId="urn:microsoft.com/office/officeart/2005/8/layout/default"/>
    <dgm:cxn modelId="{E1DD442F-5BC4-4D5E-A10A-1EFFB926A9B3}" type="presParOf" srcId="{B985ABE0-3CB0-4A39-A172-7A0DE3F4DA5E}" destId="{080823BB-93D1-4E2E-84DB-607F458A3C46}" srcOrd="4" destOrd="0" presId="urn:microsoft.com/office/officeart/2005/8/layout/default"/>
    <dgm:cxn modelId="{C73424E8-6241-4ACB-8560-B9BDDC81066D}" type="presParOf" srcId="{B985ABE0-3CB0-4A39-A172-7A0DE3F4DA5E}" destId="{A8482F20-34D7-414A-A013-6D4591E74C28}" srcOrd="5" destOrd="0" presId="urn:microsoft.com/office/officeart/2005/8/layout/default"/>
    <dgm:cxn modelId="{2FF987E1-B0BA-4DCD-A06C-977A94708D7E}" type="presParOf" srcId="{B985ABE0-3CB0-4A39-A172-7A0DE3F4DA5E}" destId="{D30EAA81-B13B-459E-AC2C-4876DCD0560A}" srcOrd="6" destOrd="0" presId="urn:microsoft.com/office/officeart/2005/8/layout/default"/>
    <dgm:cxn modelId="{E321ABC3-2689-4E2F-9D92-CD63970A02E7}" type="presParOf" srcId="{B985ABE0-3CB0-4A39-A172-7A0DE3F4DA5E}" destId="{FF5130FE-E195-4685-953B-D74D4469332C}" srcOrd="7" destOrd="0" presId="urn:microsoft.com/office/officeart/2005/8/layout/default"/>
    <dgm:cxn modelId="{247EDFDD-415E-497E-8995-407E161BB340}" type="presParOf" srcId="{B985ABE0-3CB0-4A39-A172-7A0DE3F4DA5E}" destId="{8660E77A-1FC3-47B6-8693-5EC577E32ACC}" srcOrd="8" destOrd="0" presId="urn:microsoft.com/office/officeart/2005/8/layout/default"/>
    <dgm:cxn modelId="{959D6F6C-3C11-4452-AD6E-EAE100A67EA2}" type="presParOf" srcId="{B985ABE0-3CB0-4A39-A172-7A0DE3F4DA5E}" destId="{F6A7E021-5346-47F6-85CC-F82FCB2F3242}" srcOrd="9" destOrd="0" presId="urn:microsoft.com/office/officeart/2005/8/layout/default"/>
    <dgm:cxn modelId="{A1279B59-7787-488A-B14F-D8C60ACBF124}" type="presParOf" srcId="{B985ABE0-3CB0-4A39-A172-7A0DE3F4DA5E}" destId="{878B2D7F-6450-4792-BD78-C163256EB464}" srcOrd="10" destOrd="0" presId="urn:microsoft.com/office/officeart/2005/8/layout/default"/>
    <dgm:cxn modelId="{E3C5010E-4A50-4B9C-B487-7960FDA2169D}" type="presParOf" srcId="{B985ABE0-3CB0-4A39-A172-7A0DE3F4DA5E}" destId="{F34874DE-EF3A-43B9-ABA1-409F3074546B}" srcOrd="11" destOrd="0" presId="urn:microsoft.com/office/officeart/2005/8/layout/default"/>
    <dgm:cxn modelId="{22EA57E2-6D6A-4A7A-9C44-206FE0A3697D}" type="presParOf" srcId="{B985ABE0-3CB0-4A39-A172-7A0DE3F4DA5E}" destId="{748A4B06-0855-43C2-B70F-A385EFC6EF88}" srcOrd="12" destOrd="0" presId="urn:microsoft.com/office/officeart/2005/8/layout/default"/>
    <dgm:cxn modelId="{2C4412C9-44B1-4212-B5C0-E5D30CB3DC7F}" type="presParOf" srcId="{B985ABE0-3CB0-4A39-A172-7A0DE3F4DA5E}" destId="{F3D7EF0A-D6FC-4B3A-BDDB-F689DD74DB71}" srcOrd="13" destOrd="0" presId="urn:microsoft.com/office/officeart/2005/8/layout/default"/>
    <dgm:cxn modelId="{8C9F0819-D91C-4411-A0DD-30B1D9651BEA}" type="presParOf" srcId="{B985ABE0-3CB0-4A39-A172-7A0DE3F4DA5E}" destId="{47BF7B91-B976-452B-A409-7A387CCB481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5B65-23A5-4B8C-829F-86B88213FD88}">
      <dsp:nvSpPr>
        <dsp:cNvPr id="0" name=""/>
        <dsp:cNvSpPr/>
      </dsp:nvSpPr>
      <dsp:spPr>
        <a:xfrm>
          <a:off x="2469041" y="321065"/>
          <a:ext cx="2273497" cy="140714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dirty="0">
              <a:ln w="0"/>
              <a:effectLst>
                <a:outerShdw blurRad="38100" dist="19050" dir="2700000" algn="tl" rotWithShape="0">
                  <a:schemeClr val="dk1">
                    <a:alpha val="40000"/>
                  </a:schemeClr>
                </a:outerShdw>
              </a:effectLst>
            </a:rPr>
            <a:t>Anexo 2</a:t>
          </a:r>
        </a:p>
        <a:p>
          <a:pPr marL="0" lvl="0" indent="0" algn="ctr" defTabSz="800100">
            <a:lnSpc>
              <a:spcPct val="90000"/>
            </a:lnSpc>
            <a:spcBef>
              <a:spcPct val="0"/>
            </a:spcBef>
            <a:spcAft>
              <a:spcPct val="35000"/>
            </a:spcAft>
            <a:buNone/>
          </a:pPr>
          <a:r>
            <a:rPr lang="es-ES" sz="1800" b="1" kern="1200" cap="none" spc="0" dirty="0">
              <a:ln w="0"/>
              <a:effectLst>
                <a:outerShdw blurRad="38100" dist="19050" dir="2700000" algn="tl" rotWithShape="0">
                  <a:schemeClr val="dk1">
                    <a:alpha val="40000"/>
                  </a:schemeClr>
                </a:outerShdw>
              </a:effectLst>
            </a:rPr>
            <a:t>Minuta de Reunión</a:t>
          </a:r>
        </a:p>
      </dsp:txBody>
      <dsp:txXfrm>
        <a:off x="2469041" y="321065"/>
        <a:ext cx="2273497" cy="1407149"/>
      </dsp:txXfrm>
    </dsp:sp>
    <dsp:sp modelId="{35B473F4-036B-4956-BEE2-3586E0086095}">
      <dsp:nvSpPr>
        <dsp:cNvPr id="0" name=""/>
        <dsp:cNvSpPr/>
      </dsp:nvSpPr>
      <dsp:spPr>
        <a:xfrm>
          <a:off x="4827521" y="310302"/>
          <a:ext cx="2273497" cy="1367181"/>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3</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Acta del Registro del Comité de CS  </a:t>
          </a:r>
          <a:endParaRPr lang="es-ES" sz="1800" b="1" kern="1200" cap="none" spc="0" dirty="0">
            <a:ln w="0"/>
            <a:effectLst>
              <a:outerShdw blurRad="38100" dist="19050" dir="2700000" algn="tl" rotWithShape="0">
                <a:schemeClr val="dk1">
                  <a:alpha val="40000"/>
                </a:schemeClr>
              </a:outerShdw>
            </a:effectLst>
          </a:endParaRPr>
        </a:p>
      </dsp:txBody>
      <dsp:txXfrm>
        <a:off x="4827521" y="310302"/>
        <a:ext cx="2273497" cy="1367181"/>
      </dsp:txXfrm>
    </dsp:sp>
    <dsp:sp modelId="{080823BB-93D1-4E2E-84DB-607F458A3C46}">
      <dsp:nvSpPr>
        <dsp:cNvPr id="0" name=""/>
        <dsp:cNvSpPr/>
      </dsp:nvSpPr>
      <dsp:spPr>
        <a:xfrm>
          <a:off x="53177" y="1923922"/>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4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Acta de Sustitución de un integrante del Comité de CS</a:t>
          </a:r>
          <a:endParaRPr lang="es-ES" sz="1800" b="1" kern="1200" cap="none" spc="0" dirty="0">
            <a:ln w="0"/>
            <a:effectLst>
              <a:outerShdw blurRad="38100" dist="19050" dir="2700000" algn="tl" rotWithShape="0">
                <a:schemeClr val="dk1">
                  <a:alpha val="40000"/>
                </a:schemeClr>
              </a:outerShdw>
            </a:effectLst>
          </a:endParaRPr>
        </a:p>
      </dsp:txBody>
      <dsp:txXfrm>
        <a:off x="53177" y="1923922"/>
        <a:ext cx="2273497" cy="1364098"/>
      </dsp:txXfrm>
    </dsp:sp>
    <dsp:sp modelId="{D30EAA81-B13B-459E-AC2C-4876DCD0560A}">
      <dsp:nvSpPr>
        <dsp:cNvPr id="0" name=""/>
        <dsp:cNvSpPr/>
      </dsp:nvSpPr>
      <dsp:spPr>
        <a:xfrm>
          <a:off x="2474406" y="1934011"/>
          <a:ext cx="2273497" cy="136409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5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Solicitud de Información</a:t>
          </a:r>
          <a:endParaRPr lang="es-ES" sz="1800" b="1" kern="1200" cap="none" spc="0" dirty="0">
            <a:ln w="0"/>
            <a:effectLst>
              <a:outerShdw blurRad="38100" dist="19050" dir="2700000" algn="tl" rotWithShape="0">
                <a:schemeClr val="dk1">
                  <a:alpha val="40000"/>
                </a:schemeClr>
              </a:outerShdw>
            </a:effectLst>
          </a:endParaRPr>
        </a:p>
      </dsp:txBody>
      <dsp:txXfrm>
        <a:off x="2474406" y="1934011"/>
        <a:ext cx="2273497" cy="1364098"/>
      </dsp:txXfrm>
    </dsp:sp>
    <dsp:sp modelId="{8660E77A-1FC3-47B6-8693-5EC577E32ACC}">
      <dsp:nvSpPr>
        <dsp:cNvPr id="0" name=""/>
        <dsp:cNvSpPr/>
      </dsp:nvSpPr>
      <dsp:spPr>
        <a:xfrm>
          <a:off x="4827521" y="1918543"/>
          <a:ext cx="2273497" cy="136409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6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Informe del Comité de Contraloría Social</a:t>
          </a:r>
          <a:r>
            <a:rPr lang="es-ES" sz="1800" b="0" kern="1200" cap="none" spc="0">
              <a:ln w="0"/>
              <a:effectLst>
                <a:outerShdw blurRad="38100" dist="19050" dir="2700000" algn="tl" rotWithShape="0">
                  <a:schemeClr val="dk1">
                    <a:alpha val="40000"/>
                  </a:schemeClr>
                </a:outerShdw>
              </a:effectLst>
            </a:rPr>
            <a:t> </a:t>
          </a:r>
          <a:endParaRPr lang="es-ES" sz="1800" b="0" kern="1200" cap="none" spc="0" dirty="0">
            <a:ln w="0"/>
            <a:effectLst>
              <a:outerShdw blurRad="38100" dist="19050" dir="2700000" algn="tl" rotWithShape="0">
                <a:schemeClr val="dk1">
                  <a:alpha val="40000"/>
                </a:schemeClr>
              </a:outerShdw>
            </a:effectLst>
          </a:endParaRPr>
        </a:p>
      </dsp:txBody>
      <dsp:txXfrm>
        <a:off x="4827521" y="1918543"/>
        <a:ext cx="2273497" cy="1364098"/>
      </dsp:txXfrm>
    </dsp:sp>
    <dsp:sp modelId="{878B2D7F-6450-4792-BD78-C163256EB464}">
      <dsp:nvSpPr>
        <dsp:cNvPr id="0" name=""/>
        <dsp:cNvSpPr/>
      </dsp:nvSpPr>
      <dsp:spPr>
        <a:xfrm>
          <a:off x="66840" y="344250"/>
          <a:ext cx="2273497" cy="1364098"/>
        </a:xfrm>
        <a:prstGeom prst="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1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PITCS</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Programa Institucional de CS</a:t>
          </a:r>
          <a:endParaRPr lang="es-ES" sz="1800" b="1" kern="1200" cap="none" spc="0" dirty="0">
            <a:ln w="0"/>
            <a:effectLst>
              <a:outerShdw blurRad="38100" dist="19050" dir="2700000" algn="tl" rotWithShape="0">
                <a:schemeClr val="dk1">
                  <a:alpha val="40000"/>
                </a:schemeClr>
              </a:outerShdw>
            </a:effectLst>
          </a:endParaRPr>
        </a:p>
      </dsp:txBody>
      <dsp:txXfrm>
        <a:off x="66840" y="344250"/>
        <a:ext cx="2273497" cy="1364098"/>
      </dsp:txXfrm>
    </dsp:sp>
    <dsp:sp modelId="{748A4B06-0855-43C2-B70F-A385EFC6EF88}">
      <dsp:nvSpPr>
        <dsp:cNvPr id="0" name=""/>
        <dsp:cNvSpPr/>
      </dsp:nvSpPr>
      <dsp:spPr>
        <a:xfrm>
          <a:off x="1250423" y="3563313"/>
          <a:ext cx="2273497" cy="136409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7                   Cédula de Quejas y Denuncias </a:t>
          </a:r>
          <a:endParaRPr lang="es-ES" sz="1800" b="1" kern="1200" cap="none" spc="0" dirty="0">
            <a:ln w="0"/>
            <a:effectLst>
              <a:outerShdw blurRad="38100" dist="19050" dir="2700000" algn="tl" rotWithShape="0">
                <a:schemeClr val="dk1">
                  <a:alpha val="40000"/>
                </a:schemeClr>
              </a:outerShdw>
            </a:effectLst>
          </a:endParaRPr>
        </a:p>
      </dsp:txBody>
      <dsp:txXfrm>
        <a:off x="1250423" y="3563313"/>
        <a:ext cx="2273497" cy="1364098"/>
      </dsp:txXfrm>
    </dsp:sp>
    <dsp:sp modelId="{47BF7B91-B976-452B-A409-7A387CCB4817}">
      <dsp:nvSpPr>
        <dsp:cNvPr id="0" name=""/>
        <dsp:cNvSpPr/>
      </dsp:nvSpPr>
      <dsp:spPr>
        <a:xfrm>
          <a:off x="3751270" y="3563313"/>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8                       Control de Quejas y Denuncias</a:t>
          </a:r>
          <a:endParaRPr lang="es-ES" sz="1800" b="0" kern="1200" cap="none" spc="0" dirty="0">
            <a:ln w="0"/>
            <a:effectLst>
              <a:outerShdw blurRad="38100" dist="19050" dir="2700000" algn="tl" rotWithShape="0">
                <a:schemeClr val="dk1">
                  <a:alpha val="40000"/>
                </a:schemeClr>
              </a:outerShdw>
            </a:effectLst>
          </a:endParaRPr>
        </a:p>
      </dsp:txBody>
      <dsp:txXfrm>
        <a:off x="3751270" y="3563313"/>
        <a:ext cx="2273497" cy="13640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964BBC-A6FD-3EEA-A5C6-886ACDAF8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5DFC3FDF-DE55-7E32-09A6-B23B184086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E16352-82A1-407B-954F-3C24612D5D73}" type="datetimeFigureOut">
              <a:rPr lang="es-MX" smtClean="0"/>
              <a:t>03/10/2023</a:t>
            </a:fld>
            <a:endParaRPr lang="es-MX"/>
          </a:p>
        </p:txBody>
      </p:sp>
      <p:sp>
        <p:nvSpPr>
          <p:cNvPr id="4" name="Marcador de pie de página 3">
            <a:extLst>
              <a:ext uri="{FF2B5EF4-FFF2-40B4-BE49-F238E27FC236}">
                <a16:creationId xmlns:a16="http://schemas.microsoft.com/office/drawing/2014/main" id="{600BDA7D-E7AA-17E1-8D85-B77DC1A0A0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F51DC75-8034-F54B-B704-8E3717AB13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CCDBC-4920-4235-8FC6-A000855B7139}" type="slidenum">
              <a:rPr lang="es-MX" smtClean="0"/>
              <a:t>‹Nº›</a:t>
            </a:fld>
            <a:endParaRPr lang="es-MX"/>
          </a:p>
        </p:txBody>
      </p:sp>
    </p:spTree>
    <p:extLst>
      <p:ext uri="{BB962C8B-B14F-4D97-AF65-F5344CB8AC3E}">
        <p14:creationId xmlns:p14="http://schemas.microsoft.com/office/powerpoint/2010/main" val="1902944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16BF8-694F-4B9F-8B52-FDCD18DC7D42}" type="datetimeFigureOut">
              <a:rPr lang="es-MX" smtClean="0"/>
              <a:t>03/10/2023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C02-007D-4AAB-9225-FC6547340E0D}" type="slidenum">
              <a:rPr lang="es-MX" smtClean="0"/>
              <a:t>‹Nº›</a:t>
            </a:fld>
            <a:endParaRPr lang="es-MX"/>
          </a:p>
        </p:txBody>
      </p:sp>
    </p:spTree>
    <p:extLst>
      <p:ext uri="{BB962C8B-B14F-4D97-AF65-F5344CB8AC3E}">
        <p14:creationId xmlns:p14="http://schemas.microsoft.com/office/powerpoint/2010/main" val="182905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F472C02-007D-4AAB-9225-FC6547340E0D}" type="slidenum">
              <a:rPr lang="es-MX" smtClean="0"/>
              <a:t>8</a:t>
            </a:fld>
            <a:endParaRPr lang="es-MX"/>
          </a:p>
        </p:txBody>
      </p:sp>
    </p:spTree>
    <p:extLst>
      <p:ext uri="{BB962C8B-B14F-4D97-AF65-F5344CB8AC3E}">
        <p14:creationId xmlns:p14="http://schemas.microsoft.com/office/powerpoint/2010/main" val="313495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D200B3F0-A9BC-48CE-8EB6-ECE965069900}" type="datetimeFigureOut">
              <a:rPr lang="en-US" smtClean="0"/>
              <a:pPr/>
              <a:t>10/3/2023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660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54D2318-CE40-42F6-962A-4C6D6CF697DB}" type="datetimeFigureOut">
              <a:rPr lang="en-US" smtClean="0"/>
              <a:t>10/3/2023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303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476AC1-EB7F-4BEF-90D9-5764B50DAF8A}" type="datetimeFigureOut">
              <a:rPr lang="en-US" smtClean="0"/>
              <a:t>10/3/2023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527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03/10/2023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81297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B20712A-F861-4AB0-A754-4F5A2033CD4B}" type="datetimeFigureOut">
              <a:rPr lang="en-US" smtClean="0"/>
              <a:t>10/3/2023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485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24507B7-F2DC-4B2C-B14D-58A9766807A2}" type="datetimeFigureOut">
              <a:rPr lang="en-US" smtClean="0"/>
              <a:t>10/3/2023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614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904A483D-5CB4-4842-8F2F-05D5276ACF63}" type="datetimeFigureOut">
              <a:rPr lang="en-US" smtClean="0"/>
              <a:t>10/3/2023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023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1D1CE32E-9DC0-47C8-A657-48F5C3E4A10B}" type="datetimeFigureOut">
              <a:rPr lang="en-US" smtClean="0"/>
              <a:t>10/3/2023</a:t>
            </a:fld>
            <a:endParaRPr lang="en-US" dirty="0"/>
          </a:p>
        </p:txBody>
      </p:sp>
      <p:sp>
        <p:nvSpPr>
          <p:cNvPr id="8" name="Marcador de pie de página 7"/>
          <p:cNvSpPr>
            <a:spLocks noGrp="1"/>
          </p:cNvSpPr>
          <p:nvPr>
            <p:ph type="ftr" sz="quarter" idx="11"/>
          </p:nvPr>
        </p:nvSpPr>
        <p:spPr/>
        <p:txBody>
          <a:bodyPr/>
          <a:lstStyle/>
          <a:p>
            <a:r>
              <a:rPr lang="en-US"/>
              <a:t>
              </a:t>
            </a:r>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93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BDF5C0D-8C3A-4771-A43D-83937FC700D4}" type="datetimeFigureOut">
              <a:rPr lang="en-US" smtClean="0"/>
              <a:t>10/3/2023</a:t>
            </a:fld>
            <a:endParaRPr lang="en-US" dirty="0"/>
          </a:p>
        </p:txBody>
      </p:sp>
      <p:sp>
        <p:nvSpPr>
          <p:cNvPr id="4" name="Marcador de pie de página 3"/>
          <p:cNvSpPr>
            <a:spLocks noGrp="1"/>
          </p:cNvSpPr>
          <p:nvPr>
            <p:ph type="ftr" sz="quarter" idx="11"/>
          </p:nvPr>
        </p:nvSpPr>
        <p:spPr/>
        <p:txBody>
          <a:bodyPr/>
          <a:lstStyle/>
          <a:p>
            <a:r>
              <a:rPr lang="en-US"/>
              <a:t>
              </a:t>
            </a:r>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57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03D2D6-FCC2-425A-A4A7-8058E8C01CB1}" type="datetimeFigureOut">
              <a:rPr lang="en-US" smtClean="0"/>
              <a:t>10/3/2023</a:t>
            </a:fld>
            <a:endParaRPr lang="en-US" dirty="0"/>
          </a:p>
        </p:txBody>
      </p:sp>
      <p:sp>
        <p:nvSpPr>
          <p:cNvPr id="3" name="Marcador de pie de página 2"/>
          <p:cNvSpPr>
            <a:spLocks noGrp="1"/>
          </p:cNvSpPr>
          <p:nvPr>
            <p:ph type="ftr" sz="quarter" idx="11"/>
          </p:nvPr>
        </p:nvSpPr>
        <p:spPr/>
        <p:txBody>
          <a:bodyPr/>
          <a:lstStyle/>
          <a:p>
            <a:r>
              <a:rPr lang="en-US"/>
              <a:t>
              </a:t>
            </a:r>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214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F2683-E6E7-4CC3-9EEE-7854DD4F3545}" type="datetimeFigureOut">
              <a:rPr lang="en-US" smtClean="0"/>
              <a:t>10/3/2023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0285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E120F81-B39D-4CBB-8BF3-5D6E395D0F72}" type="datetimeFigureOut">
              <a:rPr lang="en-US" smtClean="0"/>
              <a:t>10/3/2023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619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B320A-89BA-47B2-A525-92E8D10B06E4}" type="datetimeFigureOut">
              <a:rPr lang="en-US" smtClean="0"/>
              <a:t>10/3/2023</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31792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4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4"/>
          <a:stretch>
            <a:fillRect/>
          </a:stretch>
        </p:blipFill>
        <p:spPr>
          <a:xfrm>
            <a:off x="336270" y="5695003"/>
            <a:ext cx="3973789" cy="871589"/>
          </a:xfrm>
          <a:prstGeom prst="rect">
            <a:avLst/>
          </a:prstGeom>
        </p:spPr>
      </p:pic>
      <p:sp>
        <p:nvSpPr>
          <p:cNvPr id="7" name="Título 1">
            <a:extLst>
              <a:ext uri="{FF2B5EF4-FFF2-40B4-BE49-F238E27FC236}">
                <a16:creationId xmlns:a16="http://schemas.microsoft.com/office/drawing/2014/main" id="{B18D89DE-FFAA-4BAC-B1AF-E1CACEC65403}"/>
              </a:ext>
            </a:extLst>
          </p:cNvPr>
          <p:cNvSpPr txBox="1">
            <a:spLocks/>
          </p:cNvSpPr>
          <p:nvPr/>
        </p:nvSpPr>
        <p:spPr bwMode="gray">
          <a:xfrm>
            <a:off x="1463526" y="3429000"/>
            <a:ext cx="8912610" cy="51315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br>
              <a:rPr lang="es-MX" sz="3200" b="1" dirty="0">
                <a:ln w="10160">
                  <a:solidFill>
                    <a:schemeClr val="accent5"/>
                  </a:solidFill>
                  <a:prstDash val="solid"/>
                </a:ln>
                <a:effectLst>
                  <a:outerShdw blurRad="38100" dist="22860" dir="5400000" algn="tl" rotWithShape="0">
                    <a:srgbClr val="000000">
                      <a:alpha val="30000"/>
                    </a:srgbClr>
                  </a:outerShdw>
                </a:effectLst>
                <a:latin typeface="Montserrat SemiBold" panose="020B0604020202020204"/>
              </a:rPr>
            </a:br>
            <a:r>
              <a:rPr lang="es-MX" sz="3600" b="1" dirty="0">
                <a:latin typeface="Montserrat SemiBold" panose="020B0604020202020204"/>
              </a:rPr>
              <a:t>Taller de llenado de Formatos de la Contraloría Social del Programa</a:t>
            </a:r>
          </a:p>
          <a:p>
            <a:pPr algn="ctr">
              <a:spcBef>
                <a:spcPts val="0"/>
              </a:spcBef>
              <a:defRPr/>
            </a:pPr>
            <a:r>
              <a:rPr lang="es-MX" sz="3600" b="1" dirty="0">
                <a:latin typeface="Montserrat SemiBold" panose="020B0604020202020204"/>
              </a:rPr>
              <a:t>U-247 PRODEP 2023 </a:t>
            </a:r>
          </a:p>
          <a:p>
            <a:pPr algn="ctr">
              <a:spcBef>
                <a:spcPts val="0"/>
              </a:spcBef>
              <a:defRPr/>
            </a:pPr>
            <a:r>
              <a:rPr lang="es-MX" sz="3600" b="1" dirty="0">
                <a:latin typeface="Montserrat SemiBold" panose="020B0604020202020204"/>
              </a:rPr>
              <a:t>y su Seguimiento en el SICS</a:t>
            </a:r>
            <a:endParaRPr lang="es-MX" sz="4400" b="1" dirty="0">
              <a:latin typeface="Montserrat SemiBold" panose="020B0604020202020204"/>
            </a:endParaRPr>
          </a:p>
        </p:txBody>
      </p:sp>
      <p:sp>
        <p:nvSpPr>
          <p:cNvPr id="9" name="Subtítulo 2">
            <a:extLst>
              <a:ext uri="{FF2B5EF4-FFF2-40B4-BE49-F238E27FC236}">
                <a16:creationId xmlns:a16="http://schemas.microsoft.com/office/drawing/2014/main" id="{771012A2-D1DE-4C11-9536-E9E983BF097D}"/>
              </a:ext>
            </a:extLst>
          </p:cNvPr>
          <p:cNvSpPr txBox="1">
            <a:spLocks/>
          </p:cNvSpPr>
          <p:nvPr/>
        </p:nvSpPr>
        <p:spPr>
          <a:xfrm>
            <a:off x="437959" y="4173548"/>
            <a:ext cx="10963744" cy="136625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buNone/>
            </a:pPr>
            <a:r>
              <a:rPr lang="es-MX" b="1" dirty="0">
                <a:solidFill>
                  <a:schemeClr val="bg2"/>
                </a:solidFill>
                <a:latin typeface="Montserrat SemiBold" panose="00000700000000000000" pitchFamily="2" charset="0"/>
              </a:rPr>
              <a:t>Objetivos: </a:t>
            </a:r>
          </a:p>
          <a:p>
            <a:pPr>
              <a:lnSpc>
                <a:spcPct val="80000"/>
              </a:lnSpc>
              <a:buFont typeface="Wingdings" panose="05000000000000000000" pitchFamily="2" charset="2"/>
              <a:buChar char="ü"/>
            </a:pPr>
            <a:r>
              <a:rPr lang="es-MX" b="1" dirty="0">
                <a:solidFill>
                  <a:schemeClr val="bg2"/>
                </a:solidFill>
                <a:latin typeface="Montserrat SemiBold" panose="00000700000000000000" pitchFamily="2" charset="0"/>
              </a:rPr>
              <a:t>Conocer el Seguimiento de Actividades de Contraloría Social y los documentos a utilizar</a:t>
            </a:r>
          </a:p>
          <a:p>
            <a:pPr>
              <a:lnSpc>
                <a:spcPct val="80000"/>
              </a:lnSpc>
              <a:buFont typeface="Wingdings" panose="05000000000000000000" pitchFamily="2" charset="2"/>
              <a:buChar char="ü"/>
            </a:pPr>
            <a:r>
              <a:rPr lang="es-MX" b="1" dirty="0" err="1">
                <a:solidFill>
                  <a:schemeClr val="bg2"/>
                </a:solidFill>
                <a:latin typeface="Montserrat SemiBold" panose="00000700000000000000" pitchFamily="2" charset="0"/>
              </a:rPr>
              <a:t>Requisitar</a:t>
            </a:r>
            <a:r>
              <a:rPr lang="es-MX" b="1" dirty="0">
                <a:solidFill>
                  <a:schemeClr val="bg2"/>
                </a:solidFill>
                <a:latin typeface="Montserrat SemiBold" panose="00000700000000000000" pitchFamily="2" charset="0"/>
              </a:rPr>
              <a:t> de manera correcta los formatos de Contraloría Social 2023.</a:t>
            </a:r>
          </a:p>
        </p:txBody>
      </p:sp>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716ECF0-34FD-D6BD-B4B4-8AE7AC6B8B2B}"/>
              </a:ext>
            </a:extLst>
          </p:cNvPr>
          <p:cNvPicPr>
            <a:picLocks noChangeAspect="1"/>
          </p:cNvPicPr>
          <p:nvPr/>
        </p:nvPicPr>
        <p:blipFill>
          <a:blip r:embed="rId2"/>
          <a:stretch>
            <a:fillRect/>
          </a:stretch>
        </p:blipFill>
        <p:spPr>
          <a:xfrm>
            <a:off x="3096578" y="0"/>
            <a:ext cx="5998843" cy="6858000"/>
          </a:xfrm>
          <a:prstGeom prst="rect">
            <a:avLst/>
          </a:prstGeom>
        </p:spPr>
      </p:pic>
      <p:sp>
        <p:nvSpPr>
          <p:cNvPr id="9" name="CuadroTexto 8">
            <a:extLst>
              <a:ext uri="{FF2B5EF4-FFF2-40B4-BE49-F238E27FC236}">
                <a16:creationId xmlns:a16="http://schemas.microsoft.com/office/drawing/2014/main" id="{49847368-50DC-421E-2B43-FE8E5106F586}"/>
              </a:ext>
            </a:extLst>
          </p:cNvPr>
          <p:cNvSpPr txBox="1"/>
          <p:nvPr/>
        </p:nvSpPr>
        <p:spPr>
          <a:xfrm>
            <a:off x="3714749" y="3209925"/>
            <a:ext cx="4810126" cy="600164"/>
          </a:xfrm>
          <a:prstGeom prst="rect">
            <a:avLst/>
          </a:prstGeom>
          <a:solidFill>
            <a:schemeClr val="bg1"/>
          </a:solidFill>
          <a:ln>
            <a:solidFill>
              <a:schemeClr val="tx1"/>
            </a:solidFill>
          </a:ln>
        </p:spPr>
        <p:txBody>
          <a:bodyPr wrap="square" rtlCol="0">
            <a:spAutoFit/>
          </a:bodyPr>
          <a:lstStyle/>
          <a:p>
            <a:r>
              <a:rPr lang="es-MX" sz="1100" dirty="0">
                <a:latin typeface="Arial" panose="020B0604020202020204" pitchFamily="34" charset="0"/>
                <a:cs typeface="Arial" panose="020B0604020202020204" pitchFamily="34" charset="0"/>
              </a:rPr>
              <a:t>Verificar que se hayan realizado todas las actividades programadas en el PITCS al cierre del año</a:t>
            </a:r>
          </a:p>
          <a:p>
            <a:r>
              <a:rPr lang="es-MX" sz="1100" dirty="0">
                <a:latin typeface="Arial" panose="020B0604020202020204" pitchFamily="34" charset="0"/>
                <a:cs typeface="Arial" panose="020B0604020202020204" pitchFamily="34" charset="0"/>
              </a:rPr>
              <a:t>Realizar el Informe Final de CCS y subirlo a la Página de la Universidad</a:t>
            </a:r>
          </a:p>
        </p:txBody>
      </p:sp>
    </p:spTree>
    <p:extLst>
      <p:ext uri="{BB962C8B-B14F-4D97-AF65-F5344CB8AC3E}">
        <p14:creationId xmlns:p14="http://schemas.microsoft.com/office/powerpoint/2010/main" val="403543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94BDE-3CC6-78F4-36A5-D0A7B2F881BD}"/>
              </a:ext>
            </a:extLst>
          </p:cNvPr>
          <p:cNvPicPr>
            <a:picLocks noChangeAspect="1"/>
          </p:cNvPicPr>
          <p:nvPr/>
        </p:nvPicPr>
        <p:blipFill>
          <a:blip r:embed="rId2"/>
          <a:stretch>
            <a:fillRect/>
          </a:stretch>
        </p:blipFill>
        <p:spPr>
          <a:xfrm>
            <a:off x="3104204" y="0"/>
            <a:ext cx="5983592" cy="6858000"/>
          </a:xfrm>
          <a:prstGeom prst="rect">
            <a:avLst/>
          </a:prstGeom>
        </p:spPr>
      </p:pic>
      <p:sp>
        <p:nvSpPr>
          <p:cNvPr id="3" name="CuadroTexto 2">
            <a:extLst>
              <a:ext uri="{FF2B5EF4-FFF2-40B4-BE49-F238E27FC236}">
                <a16:creationId xmlns:a16="http://schemas.microsoft.com/office/drawing/2014/main" id="{BD597939-2C98-62FF-CEE8-28A702719640}"/>
              </a:ext>
            </a:extLst>
          </p:cNvPr>
          <p:cNvSpPr txBox="1"/>
          <p:nvPr/>
        </p:nvSpPr>
        <p:spPr>
          <a:xfrm>
            <a:off x="3800475" y="3209925"/>
            <a:ext cx="4781550" cy="615553"/>
          </a:xfrm>
          <a:prstGeom prst="rect">
            <a:avLst/>
          </a:prstGeom>
          <a:solidFill>
            <a:schemeClr val="bg1"/>
          </a:solidFill>
          <a:ln>
            <a:solidFill>
              <a:schemeClr val="tx1"/>
            </a:solidFill>
          </a:ln>
        </p:spPr>
        <p:txBody>
          <a:bodyPr wrap="square" rtlCol="0">
            <a:spAutoFit/>
          </a:bodyPr>
          <a:lstStyle/>
          <a:p>
            <a:r>
              <a:rPr lang="es-MX" sz="1200" dirty="0">
                <a:latin typeface="Arial" panose="020B0604020202020204" pitchFamily="34" charset="0"/>
                <a:cs typeface="Arial" panose="020B0604020202020204" pitchFamily="34" charset="0"/>
              </a:rPr>
              <a:t>1.	</a:t>
            </a:r>
            <a:r>
              <a:rPr lang="es-MX" sz="1100" dirty="0">
                <a:latin typeface="Arial" panose="020B0604020202020204" pitchFamily="34" charset="0"/>
                <a:cs typeface="Arial" panose="020B0604020202020204" pitchFamily="34" charset="0"/>
              </a:rPr>
              <a:t>Elaborar reporte final de Quejas y Denuncias</a:t>
            </a:r>
          </a:p>
          <a:p>
            <a:r>
              <a:rPr lang="es-MX" sz="1100" dirty="0">
                <a:latin typeface="Arial" panose="020B0604020202020204" pitchFamily="34" charset="0"/>
                <a:cs typeface="Arial" panose="020B0604020202020204" pitchFamily="34" charset="0"/>
              </a:rPr>
              <a:t>2.	Analizar los resultados y elaborar un reporte final de CS y Acciones de Mejora para el siguiente ejercicio fiscal</a:t>
            </a:r>
          </a:p>
        </p:txBody>
      </p:sp>
    </p:spTree>
    <p:extLst>
      <p:ext uri="{BB962C8B-B14F-4D97-AF65-F5344CB8AC3E}">
        <p14:creationId xmlns:p14="http://schemas.microsoft.com/office/powerpoint/2010/main" val="4136431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bwMode="gray">
          <a:xfrm>
            <a:off x="1104900" y="516013"/>
            <a:ext cx="9839912" cy="164483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ln w="0"/>
                <a:solidFill>
                  <a:sysClr val="windowText" lastClr="000000"/>
                </a:solidFill>
                <a:latin typeface="Montserrat"/>
              </a:rPr>
              <a:t>Una vez que se esté registrando en el SICS el Comité de Contraloría Social, el Sistema genera una clave de registro, la cual identifica a la Universidad para la Función Pública. </a:t>
            </a:r>
          </a:p>
          <a:p>
            <a:endParaRPr lang="en-US" sz="1600" dirty="0">
              <a:ln w="0"/>
              <a:solidFill>
                <a:sysClr val="windowText" lastClr="000000"/>
              </a:solidFill>
              <a:latin typeface="Montserrat"/>
            </a:endParaRPr>
          </a:p>
          <a:p>
            <a:r>
              <a:rPr lang="en-US" sz="1600" dirty="0">
                <a:ln w="0"/>
                <a:solidFill>
                  <a:sysClr val="windowText" lastClr="000000"/>
                </a:solidFill>
                <a:latin typeface="Montserrat"/>
              </a:rPr>
              <a:t>Esta clave es la que van anotar en todas las minutas que realicen (sólo la primer minuta no lleva la clave de registro).</a:t>
            </a:r>
          </a:p>
        </p:txBody>
      </p:sp>
      <p:pic>
        <p:nvPicPr>
          <p:cNvPr id="21" name="Imagen 20"/>
          <p:cNvPicPr>
            <a:picLocks noChangeAspect="1"/>
          </p:cNvPicPr>
          <p:nvPr/>
        </p:nvPicPr>
        <p:blipFill>
          <a:blip r:embed="rId2"/>
          <a:stretch>
            <a:fillRect/>
          </a:stretch>
        </p:blipFill>
        <p:spPr>
          <a:xfrm>
            <a:off x="902319" y="2331443"/>
            <a:ext cx="9333785" cy="3279932"/>
          </a:xfrm>
          <a:prstGeom prst="rect">
            <a:avLst/>
          </a:prstGeom>
        </p:spPr>
      </p:pic>
      <p:cxnSp>
        <p:nvCxnSpPr>
          <p:cNvPr id="23" name="Conector recto de flecha 22"/>
          <p:cNvCxnSpPr/>
          <p:nvPr/>
        </p:nvCxnSpPr>
        <p:spPr>
          <a:xfrm>
            <a:off x="5806156" y="2689412"/>
            <a:ext cx="799039" cy="15219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ctángulo 23"/>
          <p:cNvSpPr/>
          <p:nvPr/>
        </p:nvSpPr>
        <p:spPr>
          <a:xfrm>
            <a:off x="988044" y="5781969"/>
            <a:ext cx="9333785" cy="6252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s-MX" sz="1100" b="1" dirty="0">
                <a:solidFill>
                  <a:prstClr val="black"/>
                </a:solidFill>
                <a:latin typeface="Montserrat" panose="00000500000000000000" pitchFamily="2" charset="0"/>
                <a:ea typeface="Calibri" panose="020F0502020204030204" pitchFamily="34" charset="0"/>
                <a:cs typeface="Times New Roman" panose="02020603050405020304" pitchFamily="18" charset="0"/>
              </a:rPr>
              <a:t>La Clave de Registro del Comité, está conformada por el ejercicio fiscal, el ramo administrativo, la clave presupuestaria del programa, la clave de la Instancia Normativa, la clave de la entidad federativa, la clave del municipio, la clave de la localidad, el número consecutivo y el número de apoyos a vigilar por el Comité. </a:t>
            </a:r>
          </a:p>
        </p:txBody>
      </p:sp>
      <p:sp>
        <p:nvSpPr>
          <p:cNvPr id="26" name="Rectángulo 25"/>
          <p:cNvSpPr/>
          <p:nvPr/>
        </p:nvSpPr>
        <p:spPr>
          <a:xfrm>
            <a:off x="5912747" y="4211393"/>
            <a:ext cx="355831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rPr>
              <a:t>2022-11-S247-04-514-01-001-2336-1/1</a:t>
            </a:r>
            <a:endParaRPr lang="es-MX"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5" name="Grupo 14"/>
          <p:cNvGrpSpPr/>
          <p:nvPr/>
        </p:nvGrpSpPr>
        <p:grpSpPr>
          <a:xfrm>
            <a:off x="3948056" y="149338"/>
            <a:ext cx="3571541" cy="440936"/>
            <a:chOff x="3136593" y="140010"/>
            <a:chExt cx="4565882" cy="712866"/>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93" y="140010"/>
              <a:ext cx="3931181" cy="712866"/>
            </a:xfrm>
            <a:prstGeom prst="rect">
              <a:avLst/>
            </a:prstGeom>
          </p:spPr>
        </p:pic>
        <p:pic>
          <p:nvPicPr>
            <p:cNvPr id="18" name="Imagen 17"/>
            <p:cNvPicPr/>
            <p:nvPr/>
          </p:nvPicPr>
          <p:blipFill>
            <a:blip r:embed="rId4"/>
            <a:stretch>
              <a:fillRect/>
            </a:stretch>
          </p:blipFill>
          <p:spPr>
            <a:xfrm>
              <a:off x="7067774" y="246016"/>
              <a:ext cx="634701" cy="528535"/>
            </a:xfrm>
            <a:prstGeom prst="rect">
              <a:avLst/>
            </a:prstGeom>
          </p:spPr>
        </p:pic>
      </p:grpSp>
    </p:spTree>
    <p:extLst>
      <p:ext uri="{BB962C8B-B14F-4D97-AF65-F5344CB8AC3E}">
        <p14:creationId xmlns:p14="http://schemas.microsoft.com/office/powerpoint/2010/main" val="334280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3. Acta de Constitución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F99B5096-5459-CA0C-6122-92E4868E3F5B}"/>
              </a:ext>
            </a:extLst>
          </p:cNvPr>
          <p:cNvPicPr>
            <a:picLocks noChangeAspect="1"/>
          </p:cNvPicPr>
          <p:nvPr/>
        </p:nvPicPr>
        <p:blipFill>
          <a:blip r:embed="rId4"/>
          <a:stretch>
            <a:fillRect/>
          </a:stretch>
        </p:blipFill>
        <p:spPr>
          <a:xfrm>
            <a:off x="0" y="816111"/>
            <a:ext cx="12192000" cy="5225777"/>
          </a:xfrm>
          <a:prstGeom prst="rect">
            <a:avLst/>
          </a:prstGeom>
        </p:spPr>
      </p:pic>
      <p:sp>
        <p:nvSpPr>
          <p:cNvPr id="3" name="Rectángulo 2">
            <a:extLst>
              <a:ext uri="{FF2B5EF4-FFF2-40B4-BE49-F238E27FC236}">
                <a16:creationId xmlns:a16="http://schemas.microsoft.com/office/drawing/2014/main" id="{A0128238-EEBF-55E8-104A-83612B901211}"/>
              </a:ext>
            </a:extLst>
          </p:cNvPr>
          <p:cNvSpPr/>
          <p:nvPr/>
        </p:nvSpPr>
        <p:spPr>
          <a:xfrm>
            <a:off x="219075" y="6041888"/>
            <a:ext cx="895910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Montserrat SemiBold" panose="020B0604020202020204" charset="0"/>
                <a:ea typeface="MS Mincho"/>
              </a:rPr>
              <a:t>Capturar a más tardar dentro de los 15 días hábiles (21 días naturales) posteriores a la fecha de su constitución.</a:t>
            </a:r>
            <a:endParaRPr lang="es-MX" dirty="0">
              <a:latin typeface="Montserrat SemiBold" panose="020B0604020202020204" charset="0"/>
            </a:endParaRPr>
          </a:p>
        </p:txBody>
      </p:sp>
    </p:spTree>
    <p:extLst>
      <p:ext uri="{BB962C8B-B14F-4D97-AF65-F5344CB8AC3E}">
        <p14:creationId xmlns:p14="http://schemas.microsoft.com/office/powerpoint/2010/main" val="352245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24335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4. Acta de Sustitución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619C2D67-56D7-C040-CFB3-7F0100A16EA8}"/>
              </a:ext>
            </a:extLst>
          </p:cNvPr>
          <p:cNvPicPr>
            <a:picLocks noChangeAspect="1"/>
          </p:cNvPicPr>
          <p:nvPr/>
        </p:nvPicPr>
        <p:blipFill>
          <a:blip r:embed="rId4"/>
          <a:stretch>
            <a:fillRect/>
          </a:stretch>
        </p:blipFill>
        <p:spPr>
          <a:xfrm>
            <a:off x="83652" y="782052"/>
            <a:ext cx="11858625" cy="5293895"/>
          </a:xfrm>
          <a:prstGeom prst="rect">
            <a:avLst/>
          </a:prstGeom>
        </p:spPr>
      </p:pic>
    </p:spTree>
    <p:extLst>
      <p:ext uri="{BB962C8B-B14F-4D97-AF65-F5344CB8AC3E}">
        <p14:creationId xmlns:p14="http://schemas.microsoft.com/office/powerpoint/2010/main" val="257949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386229"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5. Solicitud de Información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EA1E3F92-1BDD-A69C-229B-43767DA73828}"/>
              </a:ext>
            </a:extLst>
          </p:cNvPr>
          <p:cNvPicPr>
            <a:picLocks noChangeAspect="1"/>
          </p:cNvPicPr>
          <p:nvPr/>
        </p:nvPicPr>
        <p:blipFill>
          <a:blip r:embed="rId4"/>
          <a:stretch>
            <a:fillRect/>
          </a:stretch>
        </p:blipFill>
        <p:spPr>
          <a:xfrm>
            <a:off x="3159435" y="632559"/>
            <a:ext cx="4841570" cy="6152348"/>
          </a:xfrm>
          <a:prstGeom prst="rect">
            <a:avLst/>
          </a:prstGeom>
        </p:spPr>
      </p:pic>
    </p:spTree>
    <p:extLst>
      <p:ext uri="{BB962C8B-B14F-4D97-AF65-F5344CB8AC3E}">
        <p14:creationId xmlns:p14="http://schemas.microsoft.com/office/powerpoint/2010/main" val="237639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914525" y="73093"/>
            <a:ext cx="726365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6. Informe del Comité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34B38B38-F597-7BE6-2C27-4CF5068A961A}"/>
              </a:ext>
            </a:extLst>
          </p:cNvPr>
          <p:cNvPicPr>
            <a:picLocks noChangeAspect="1"/>
          </p:cNvPicPr>
          <p:nvPr/>
        </p:nvPicPr>
        <p:blipFill>
          <a:blip r:embed="rId4"/>
          <a:stretch>
            <a:fillRect/>
          </a:stretch>
        </p:blipFill>
        <p:spPr>
          <a:xfrm>
            <a:off x="1914525" y="705652"/>
            <a:ext cx="7456906" cy="5865777"/>
          </a:xfrm>
          <a:prstGeom prst="rect">
            <a:avLst/>
          </a:prstGeom>
        </p:spPr>
      </p:pic>
    </p:spTree>
    <p:extLst>
      <p:ext uri="{BB962C8B-B14F-4D97-AF65-F5344CB8AC3E}">
        <p14:creationId xmlns:p14="http://schemas.microsoft.com/office/powerpoint/2010/main" val="61899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476375" y="361146"/>
            <a:ext cx="7467600"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7.Cédula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B3F7ED7D-1868-A604-55CE-08E3C8F3C06C}"/>
              </a:ext>
            </a:extLst>
          </p:cNvPr>
          <p:cNvPicPr>
            <a:picLocks noChangeAspect="1"/>
          </p:cNvPicPr>
          <p:nvPr/>
        </p:nvPicPr>
        <p:blipFill>
          <a:blip r:embed="rId4"/>
          <a:stretch>
            <a:fillRect/>
          </a:stretch>
        </p:blipFill>
        <p:spPr>
          <a:xfrm>
            <a:off x="0" y="1451290"/>
            <a:ext cx="12192000" cy="3955420"/>
          </a:xfrm>
          <a:prstGeom prst="rect">
            <a:avLst/>
          </a:prstGeom>
        </p:spPr>
      </p:pic>
    </p:spTree>
    <p:extLst>
      <p:ext uri="{BB962C8B-B14F-4D97-AF65-F5344CB8AC3E}">
        <p14:creationId xmlns:p14="http://schemas.microsoft.com/office/powerpoint/2010/main" val="158500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358154" y="73093"/>
            <a:ext cx="7690595"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8. Informe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786314C2-6395-8557-9E22-06A58BE32567}"/>
              </a:ext>
            </a:extLst>
          </p:cNvPr>
          <p:cNvPicPr>
            <a:picLocks noChangeAspect="1"/>
          </p:cNvPicPr>
          <p:nvPr/>
        </p:nvPicPr>
        <p:blipFill>
          <a:blip r:embed="rId4"/>
          <a:stretch>
            <a:fillRect/>
          </a:stretch>
        </p:blipFill>
        <p:spPr>
          <a:xfrm>
            <a:off x="1819874" y="789415"/>
            <a:ext cx="6876451" cy="5563759"/>
          </a:xfrm>
          <a:prstGeom prst="rect">
            <a:avLst/>
          </a:prstGeom>
        </p:spPr>
      </p:pic>
    </p:spTree>
    <p:extLst>
      <p:ext uri="{BB962C8B-B14F-4D97-AF65-F5344CB8AC3E}">
        <p14:creationId xmlns:p14="http://schemas.microsoft.com/office/powerpoint/2010/main" val="174468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2DB10C-C60A-2729-F27F-BD2455409860}"/>
              </a:ext>
            </a:extLst>
          </p:cNvPr>
          <p:cNvPicPr>
            <a:picLocks noChangeAspect="1"/>
          </p:cNvPicPr>
          <p:nvPr/>
        </p:nvPicPr>
        <p:blipFill>
          <a:blip r:embed="rId2"/>
          <a:stretch>
            <a:fillRect/>
          </a:stretch>
        </p:blipFill>
        <p:spPr>
          <a:xfrm>
            <a:off x="676275" y="718194"/>
            <a:ext cx="10839450" cy="4979159"/>
          </a:xfrm>
          <a:prstGeom prst="rect">
            <a:avLst/>
          </a:prstGeom>
        </p:spPr>
      </p:pic>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58443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50D92F-0B27-4988-BB23-B084059495A3}"/>
              </a:ext>
            </a:extLst>
          </p:cNvPr>
          <p:cNvSpPr/>
          <p:nvPr/>
        </p:nvSpPr>
        <p:spPr>
          <a:xfrm>
            <a:off x="592496" y="2068695"/>
            <a:ext cx="11007008"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s-MX" sz="25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b="1"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Taller de llenado de formatos de Contraloría Social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Programa para el Desarrollo Profesional Docente (S247 -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pic>
        <p:nvPicPr>
          <p:cNvPr id="6" name="Imagen 5">
            <a:extLst>
              <a:ext uri="{FF2B5EF4-FFF2-40B4-BE49-F238E27FC236}">
                <a16:creationId xmlns:a16="http://schemas.microsoft.com/office/drawing/2014/main" id="{A7944D69-13D6-4C9D-BEBA-18FB07C86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722" y="382887"/>
            <a:ext cx="2930172" cy="470333"/>
          </a:xfrm>
          <a:prstGeom prst="rect">
            <a:avLst/>
          </a:prstGeom>
        </p:spPr>
      </p:pic>
      <p:pic>
        <p:nvPicPr>
          <p:cNvPr id="7" name="Imagen 6">
            <a:extLst>
              <a:ext uri="{FF2B5EF4-FFF2-40B4-BE49-F238E27FC236}">
                <a16:creationId xmlns:a16="http://schemas.microsoft.com/office/drawing/2014/main" id="{57995964-2466-446A-AFB9-703FD266CA1E}"/>
              </a:ext>
            </a:extLst>
          </p:cNvPr>
          <p:cNvPicPr/>
          <p:nvPr/>
        </p:nvPicPr>
        <p:blipFill>
          <a:blip r:embed="rId3"/>
          <a:stretch>
            <a:fillRect/>
          </a:stretch>
        </p:blipFill>
        <p:spPr>
          <a:xfrm>
            <a:off x="10332719" y="236027"/>
            <a:ext cx="677731" cy="649227"/>
          </a:xfrm>
          <a:prstGeom prst="rect">
            <a:avLst/>
          </a:prstGeom>
        </p:spPr>
      </p:pic>
    </p:spTree>
    <p:extLst>
      <p:ext uri="{BB962C8B-B14F-4D97-AF65-F5344CB8AC3E}">
        <p14:creationId xmlns:p14="http://schemas.microsoft.com/office/powerpoint/2010/main" val="11588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a:extLst>
              <a:ext uri="{FF2B5EF4-FFF2-40B4-BE49-F238E27FC236}">
                <a16:creationId xmlns:a16="http://schemas.microsoft.com/office/drawing/2014/main" id="{EBDBFD5F-C93D-8790-3D09-10BE16911F90}"/>
              </a:ext>
            </a:extLst>
          </p:cNvPr>
          <p:cNvPicPr>
            <a:picLocks noChangeAspect="1"/>
          </p:cNvPicPr>
          <p:nvPr/>
        </p:nvPicPr>
        <p:blipFill>
          <a:blip r:embed="rId2"/>
          <a:stretch>
            <a:fillRect/>
          </a:stretch>
        </p:blipFill>
        <p:spPr>
          <a:xfrm>
            <a:off x="612547" y="837021"/>
            <a:ext cx="10455503" cy="5702895"/>
          </a:xfrm>
          <a:prstGeom prst="rect">
            <a:avLst/>
          </a:prstGeom>
        </p:spPr>
      </p:pic>
    </p:spTree>
    <p:extLst>
      <p:ext uri="{BB962C8B-B14F-4D97-AF65-F5344CB8AC3E}">
        <p14:creationId xmlns:p14="http://schemas.microsoft.com/office/powerpoint/2010/main" val="165006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223EE5-D7A5-C5F2-C467-28350CD3A1A5}"/>
              </a:ext>
            </a:extLst>
          </p:cNvPr>
          <p:cNvPicPr>
            <a:picLocks noChangeAspect="1"/>
          </p:cNvPicPr>
          <p:nvPr/>
        </p:nvPicPr>
        <p:blipFill>
          <a:blip r:embed="rId2"/>
          <a:stretch>
            <a:fillRect/>
          </a:stretch>
        </p:blipFill>
        <p:spPr>
          <a:xfrm>
            <a:off x="2094663" y="660434"/>
            <a:ext cx="6973138" cy="5968965"/>
          </a:xfrm>
          <a:prstGeom prst="rect">
            <a:avLst/>
          </a:prstGeom>
        </p:spPr>
      </p:pic>
      <p:sp>
        <p:nvSpPr>
          <p:cNvPr id="3" name="CuadroTexto 2">
            <a:extLst>
              <a:ext uri="{FF2B5EF4-FFF2-40B4-BE49-F238E27FC236}">
                <a16:creationId xmlns:a16="http://schemas.microsoft.com/office/drawing/2014/main" id="{ED5819B9-4C03-ABE2-361C-F716109508E4}"/>
              </a:ext>
            </a:extLst>
          </p:cNvPr>
          <p:cNvSpPr txBox="1"/>
          <p:nvPr/>
        </p:nvSpPr>
        <p:spPr>
          <a:xfrm>
            <a:off x="1295399" y="170638"/>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133085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370833" y="146839"/>
            <a:ext cx="677731" cy="649227"/>
          </a:xfrm>
          <a:prstGeom prst="rect">
            <a:avLst/>
          </a:prstGeom>
        </p:spPr>
      </p:pic>
      <p:sp>
        <p:nvSpPr>
          <p:cNvPr id="11" name="Rectángulo 10"/>
          <p:cNvSpPr/>
          <p:nvPr/>
        </p:nvSpPr>
        <p:spPr>
          <a:xfrm>
            <a:off x="1448174" y="375843"/>
            <a:ext cx="856828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spcAft>
                <a:spcPts val="0"/>
              </a:spcAft>
            </a:pPr>
            <a:r>
              <a:rPr lang="es-ES_tradnl" sz="32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rPr>
              <a:t>Formatos de Contraloria Social a utilizar</a:t>
            </a:r>
            <a:endParaRPr lang="es-MX" sz="44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endParaRPr>
          </a:p>
        </p:txBody>
      </p:sp>
      <p:graphicFrame>
        <p:nvGraphicFramePr>
          <p:cNvPr id="12" name="Marcador de contenido 5"/>
          <p:cNvGraphicFramePr>
            <a:graphicFrameLocks/>
          </p:cNvGraphicFramePr>
          <p:nvPr>
            <p:extLst>
              <p:ext uri="{D42A27DB-BD31-4B8C-83A1-F6EECF244321}">
                <p14:modId xmlns:p14="http://schemas.microsoft.com/office/powerpoint/2010/main" val="2124892425"/>
              </p:ext>
            </p:extLst>
          </p:nvPr>
        </p:nvGraphicFramePr>
        <p:xfrm>
          <a:off x="1879566" y="1109705"/>
          <a:ext cx="727519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0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82048" y="1300004"/>
            <a:ext cx="10135792" cy="4801314"/>
          </a:xfrm>
          <a:prstGeom prst="rect">
            <a:avLst/>
          </a:prstGeom>
        </p:spPr>
        <p:txBody>
          <a:bodyPr wrap="square">
            <a:spAutoFit/>
          </a:bodyPr>
          <a:lstStyle/>
          <a:p>
            <a:pPr algn="just">
              <a:lnSpc>
                <a:spcPct val="90000"/>
              </a:lnSpc>
            </a:pPr>
            <a:r>
              <a:rPr lang="es-MX" sz="2000" dirty="0">
                <a:ln w="0"/>
                <a:effectLst>
                  <a:outerShdw blurRad="38100" dist="19050" dir="2700000" algn="tl" rotWithShape="0">
                    <a:schemeClr val="dk1">
                      <a:alpha val="40000"/>
                    </a:schemeClr>
                  </a:outerShdw>
                </a:effectLst>
                <a:latin typeface="Montserrat SemiBold" panose="020B0604020202020204" charset="0"/>
              </a:rPr>
              <a:t>Los cambios que se le hacen a este documento son: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Logo de la IES: Colocar el logo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y firma del Responsable de CS y del Responsable de la IN</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Fecha de elaboración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Una vez llenado el PITCS, se firma por ambos responsables y se guarda en PDF</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El nombre del archivo se debe guardar como: PITCS UT (iniciales de la universidad), ejemplo PITCS UTA (PITCS de la UT de Aguascalientes)</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Se envía a la DGUTyP para su validación y firma (antes de subirlo al SICS y a</a:t>
            </a:r>
            <a:r>
              <a:rPr lang="es-ES_tradnl" sz="2000" dirty="0">
                <a:ln w="0"/>
                <a:effectLst>
                  <a:outerShdw blurRad="38100" dist="19050" dir="2700000" algn="tl" rotWithShape="0">
                    <a:schemeClr val="dk1">
                      <a:alpha val="40000"/>
                    </a:schemeClr>
                  </a:outerShdw>
                </a:effectLst>
                <a:latin typeface="Montserrat SemiBold" panose="020B0604020202020204" charset="0"/>
              </a:rPr>
              <a:t> la página de la Universidad</a:t>
            </a:r>
            <a:r>
              <a:rPr lang="es-MX" sz="2000" dirty="0">
                <a:ln w="0"/>
                <a:effectLst>
                  <a:outerShdw blurRad="38100" dist="19050" dir="2700000" algn="tl" rotWithShape="0">
                    <a:schemeClr val="dk1">
                      <a:alpha val="40000"/>
                    </a:schemeClr>
                  </a:outerShdw>
                </a:effectLst>
                <a:latin typeface="Montserrat SemiBold" panose="020B0604020202020204" charset="0"/>
              </a:rPr>
              <a:t>)</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p:txBody>
      </p:sp>
      <p:sp>
        <p:nvSpPr>
          <p:cNvPr id="11" name="Rectángulo 10"/>
          <p:cNvSpPr/>
          <p:nvPr/>
        </p:nvSpPr>
        <p:spPr>
          <a:xfrm>
            <a:off x="2844128" y="522281"/>
            <a:ext cx="3933190" cy="461665"/>
          </a:xfrm>
          <a:prstGeom prst="rect">
            <a:avLst/>
          </a:prstGeom>
        </p:spPr>
        <p:txBody>
          <a:bodyPr wrap="square">
            <a:spAutoFit/>
          </a:bodyPr>
          <a:lstStyle/>
          <a:p>
            <a:pPr lvl="0" algn="just">
              <a:spcAft>
                <a:spcPts val="0"/>
              </a:spcAft>
            </a:pPr>
            <a:r>
              <a:rPr lang="es-ES_tradnl" sz="24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rPr>
              <a:t>Elaboración del PITCS</a:t>
            </a:r>
            <a:endParaRPr lang="es-MX" sz="36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503" y="245159"/>
            <a:ext cx="2930172" cy="470333"/>
          </a:xfrm>
          <a:prstGeom prst="rect">
            <a:avLst/>
          </a:prstGeom>
        </p:spPr>
      </p:pic>
    </p:spTree>
    <p:extLst>
      <p:ext uri="{BB962C8B-B14F-4D97-AF65-F5344CB8AC3E}">
        <p14:creationId xmlns:p14="http://schemas.microsoft.com/office/powerpoint/2010/main" val="17225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619009" y="2173043"/>
            <a:ext cx="2113421" cy="2554545"/>
          </a:xfrm>
          <a:prstGeom prst="rect">
            <a:avLst/>
          </a:prstGeom>
        </p:spPr>
        <p:txBody>
          <a:bodyPr wrap="square">
            <a:spAutoFit/>
          </a:bodyPr>
          <a:lstStyle/>
          <a:p>
            <a:pPr algn="just"/>
            <a:r>
              <a:rPr lang="es-ES_tradnl" sz="1600" dirty="0">
                <a:ln w="0"/>
                <a:effectLst>
                  <a:outerShdw blurRad="38100" dist="19050" dir="2700000" algn="tl" rotWithShape="0">
                    <a:schemeClr val="dk1">
                      <a:alpha val="40000"/>
                    </a:schemeClr>
                  </a:outerShdw>
                </a:effectLst>
                <a:latin typeface="Montserrat SemiBold" panose="020B0604020202020204" charset="0"/>
                <a:ea typeface="MS Mincho"/>
              </a:rPr>
              <a:t>El PITCS contiene las Actividades de CS que deberán de realizarse durante el período de vigilancia 2023, así como la calendarización de éstas</a:t>
            </a:r>
            <a:endParaRPr lang="es-MX" sz="1600" dirty="0">
              <a:ln w="0"/>
              <a:effectLst>
                <a:outerShdw blurRad="38100" dist="19050" dir="2700000" algn="tl" rotWithShape="0">
                  <a:schemeClr val="dk1">
                    <a:alpha val="40000"/>
                  </a:schemeClr>
                </a:outerShdw>
              </a:effectLst>
              <a:latin typeface="Montserrat SemiBold" panose="020B060402020202020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471" y="217038"/>
            <a:ext cx="2930172" cy="470333"/>
          </a:xfrm>
          <a:prstGeom prst="rect">
            <a:avLst/>
          </a:prstGeom>
        </p:spPr>
      </p:pic>
      <p:pic>
        <p:nvPicPr>
          <p:cNvPr id="6" name="Imagen 5">
            <a:extLst>
              <a:ext uri="{FF2B5EF4-FFF2-40B4-BE49-F238E27FC236}">
                <a16:creationId xmlns:a16="http://schemas.microsoft.com/office/drawing/2014/main" id="{CE1E667A-D763-CCF9-C844-2EFBBD63C51A}"/>
              </a:ext>
            </a:extLst>
          </p:cNvPr>
          <p:cNvPicPr>
            <a:picLocks noChangeAspect="1"/>
          </p:cNvPicPr>
          <p:nvPr/>
        </p:nvPicPr>
        <p:blipFill>
          <a:blip r:embed="rId4"/>
          <a:stretch>
            <a:fillRect/>
          </a:stretch>
        </p:blipFill>
        <p:spPr>
          <a:xfrm>
            <a:off x="194939" y="1892768"/>
            <a:ext cx="9424067" cy="3860332"/>
          </a:xfrm>
          <a:prstGeom prst="rect">
            <a:avLst/>
          </a:prstGeom>
        </p:spPr>
      </p:pic>
      <p:sp>
        <p:nvSpPr>
          <p:cNvPr id="7" name="Rectángulo 6">
            <a:extLst>
              <a:ext uri="{FF2B5EF4-FFF2-40B4-BE49-F238E27FC236}">
                <a16:creationId xmlns:a16="http://schemas.microsoft.com/office/drawing/2014/main" id="{E1A4AFC6-034B-BC39-FC43-9E67B736255C}"/>
              </a:ext>
            </a:extLst>
          </p:cNvPr>
          <p:cNvSpPr/>
          <p:nvPr/>
        </p:nvSpPr>
        <p:spPr>
          <a:xfrm>
            <a:off x="194939" y="645377"/>
            <a:ext cx="10184704"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1. PROGRAMA INSTITUCIONAL DE TRABAJO DE CONTRALORÍA SOCIAL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spTree>
    <p:extLst>
      <p:ext uri="{BB962C8B-B14F-4D97-AF65-F5344CB8AC3E}">
        <p14:creationId xmlns:p14="http://schemas.microsoft.com/office/powerpoint/2010/main" val="862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2. Minuta de Reunión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sp>
        <p:nvSpPr>
          <p:cNvPr id="10" name="CuadroTexto 9">
            <a:extLst>
              <a:ext uri="{FF2B5EF4-FFF2-40B4-BE49-F238E27FC236}">
                <a16:creationId xmlns:a16="http://schemas.microsoft.com/office/drawing/2014/main" id="{BCE0EAD5-C369-4AC6-A846-C84D659EFB17}"/>
              </a:ext>
            </a:extLst>
          </p:cNvPr>
          <p:cNvSpPr txBox="1"/>
          <p:nvPr/>
        </p:nvSpPr>
        <p:spPr>
          <a:xfrm>
            <a:off x="357149" y="788474"/>
            <a:ext cx="11014745" cy="5262979"/>
          </a:xfrm>
          <a:prstGeom prst="rect">
            <a:avLst/>
          </a:prstGeom>
          <a:noFill/>
        </p:spPr>
        <p:txBody>
          <a:bodyPr wrap="square">
            <a:spAutoFit/>
          </a:bodyPr>
          <a:lstStyle/>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Números de Reuniones y Objetivos: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Primera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Constituir el Comité de Contraloría Social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Capacitar a los integrantes del Comité de CS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Segunda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del Presupuesto Asignado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Capacitación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Difusión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Tercera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Verificar que se hayan realizado todas las actividades programadas en el PITCS al cierre del año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Realizar el Informe Final de CCS y subirlo a la Página de la Universidad</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Cuarta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Elaborar reporte final de Quejas y Denuncias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Analizar los resultados y elaborar un reporte final de CS y Acciones de Mejora para el siguiente ejercicio fiscal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24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4D8D72-C7FE-79EE-F2B9-F4DE440F8632}"/>
              </a:ext>
            </a:extLst>
          </p:cNvPr>
          <p:cNvPicPr>
            <a:picLocks noChangeAspect="1"/>
          </p:cNvPicPr>
          <p:nvPr/>
        </p:nvPicPr>
        <p:blipFill>
          <a:blip r:embed="rId2"/>
          <a:stretch>
            <a:fillRect/>
          </a:stretch>
        </p:blipFill>
        <p:spPr>
          <a:xfrm>
            <a:off x="710897" y="199238"/>
            <a:ext cx="10033792" cy="6459523"/>
          </a:xfrm>
          <a:prstGeom prst="rect">
            <a:avLst/>
          </a:prstGeom>
        </p:spPr>
      </p:pic>
      <p:sp>
        <p:nvSpPr>
          <p:cNvPr id="4" name="CuadroTexto 3">
            <a:extLst>
              <a:ext uri="{FF2B5EF4-FFF2-40B4-BE49-F238E27FC236}">
                <a16:creationId xmlns:a16="http://schemas.microsoft.com/office/drawing/2014/main" id="{93F9BFF3-3FB9-855E-9B53-09FAD4B7FD37}"/>
              </a:ext>
            </a:extLst>
          </p:cNvPr>
          <p:cNvSpPr txBox="1"/>
          <p:nvPr/>
        </p:nvSpPr>
        <p:spPr>
          <a:xfrm>
            <a:off x="1308683" y="3003259"/>
            <a:ext cx="3900880" cy="276999"/>
          </a:xfrm>
          <a:prstGeom prst="rect">
            <a:avLst/>
          </a:prstGeom>
          <a:solidFill>
            <a:schemeClr val="bg1"/>
          </a:solidFill>
        </p:spPr>
        <p:txBody>
          <a:bodyPr wrap="square" rtlCol="0">
            <a:spAutoFit/>
          </a:bodyPr>
          <a:lstStyle/>
          <a:p>
            <a:r>
              <a:rPr lang="es-MX" sz="1200" dirty="0"/>
              <a:t>CONSTITUIR EL COMITÉ DE CONTRALORÍA SOCIAL</a:t>
            </a:r>
          </a:p>
        </p:txBody>
      </p:sp>
    </p:spTree>
    <p:extLst>
      <p:ext uri="{BB962C8B-B14F-4D97-AF65-F5344CB8AC3E}">
        <p14:creationId xmlns:p14="http://schemas.microsoft.com/office/powerpoint/2010/main" val="39398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9AFC2A-777C-5251-9A76-0E59D8DD29FA}"/>
              </a:ext>
            </a:extLst>
          </p:cNvPr>
          <p:cNvPicPr>
            <a:picLocks noChangeAspect="1"/>
          </p:cNvPicPr>
          <p:nvPr/>
        </p:nvPicPr>
        <p:blipFill>
          <a:blip r:embed="rId3"/>
          <a:stretch>
            <a:fillRect/>
          </a:stretch>
        </p:blipFill>
        <p:spPr>
          <a:xfrm>
            <a:off x="755166" y="0"/>
            <a:ext cx="10681668" cy="6858000"/>
          </a:xfrm>
          <a:prstGeom prst="rect">
            <a:avLst/>
          </a:prstGeom>
        </p:spPr>
      </p:pic>
      <p:sp>
        <p:nvSpPr>
          <p:cNvPr id="7" name="CuadroTexto 6">
            <a:extLst>
              <a:ext uri="{FF2B5EF4-FFF2-40B4-BE49-F238E27FC236}">
                <a16:creationId xmlns:a16="http://schemas.microsoft.com/office/drawing/2014/main" id="{551953C5-9A98-EC17-79FA-D97BB7488A52}"/>
              </a:ext>
            </a:extLst>
          </p:cNvPr>
          <p:cNvSpPr txBox="1"/>
          <p:nvPr/>
        </p:nvSpPr>
        <p:spPr>
          <a:xfrm>
            <a:off x="1428750" y="3038475"/>
            <a:ext cx="4162425" cy="307777"/>
          </a:xfrm>
          <a:prstGeom prst="rect">
            <a:avLst/>
          </a:prstGeom>
          <a:solidFill>
            <a:schemeClr val="bg1"/>
          </a:solidFill>
        </p:spPr>
        <p:txBody>
          <a:bodyPr wrap="square" rtlCol="0">
            <a:spAutoFit/>
          </a:bodyPr>
          <a:lstStyle/>
          <a:p>
            <a:r>
              <a:rPr lang="es-MX" sz="1400" dirty="0">
                <a:latin typeface="Arial" panose="020B0604020202020204" pitchFamily="34" charset="0"/>
                <a:cs typeface="Arial" panose="020B0604020202020204" pitchFamily="34" charset="0"/>
              </a:rPr>
              <a:t>CAPACITACIÓN DEL COMITÉ</a:t>
            </a:r>
          </a:p>
        </p:txBody>
      </p:sp>
    </p:spTree>
    <p:extLst>
      <p:ext uri="{BB962C8B-B14F-4D97-AF65-F5344CB8AC3E}">
        <p14:creationId xmlns:p14="http://schemas.microsoft.com/office/powerpoint/2010/main" val="369343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95C1A7-2046-BF9D-792A-04B4DBEBD0CF}"/>
              </a:ext>
            </a:extLst>
          </p:cNvPr>
          <p:cNvPicPr>
            <a:picLocks noChangeAspect="1"/>
          </p:cNvPicPr>
          <p:nvPr/>
        </p:nvPicPr>
        <p:blipFill>
          <a:blip r:embed="rId2"/>
          <a:stretch>
            <a:fillRect/>
          </a:stretch>
        </p:blipFill>
        <p:spPr>
          <a:xfrm>
            <a:off x="3116247" y="0"/>
            <a:ext cx="5959505" cy="6858000"/>
          </a:xfrm>
          <a:prstGeom prst="rect">
            <a:avLst/>
          </a:prstGeom>
        </p:spPr>
      </p:pic>
      <p:sp>
        <p:nvSpPr>
          <p:cNvPr id="3" name="CuadroTexto 2">
            <a:extLst>
              <a:ext uri="{FF2B5EF4-FFF2-40B4-BE49-F238E27FC236}">
                <a16:creationId xmlns:a16="http://schemas.microsoft.com/office/drawing/2014/main" id="{87D44988-A22E-8C7B-E521-88D30503FDA1}"/>
              </a:ext>
            </a:extLst>
          </p:cNvPr>
          <p:cNvSpPr txBox="1"/>
          <p:nvPr/>
        </p:nvSpPr>
        <p:spPr>
          <a:xfrm>
            <a:off x="3728577" y="2881159"/>
            <a:ext cx="4906296" cy="769441"/>
          </a:xfrm>
          <a:prstGeom prst="rect">
            <a:avLst/>
          </a:prstGeom>
          <a:solidFill>
            <a:schemeClr val="bg1"/>
          </a:solidFill>
          <a:ln>
            <a:solidFill>
              <a:schemeClr val="tx1"/>
            </a:solidFill>
          </a:ln>
        </p:spPr>
        <p:txBody>
          <a:bodyPr wrap="square" rtlCol="0">
            <a:spAutoFit/>
          </a:bodyPr>
          <a:lstStyle/>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del Presupuesto Asignado</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Capacitación</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Difusión</a:t>
            </a:r>
          </a:p>
          <a:p>
            <a:pPr marL="342900" lvl="0" indent="-342900">
              <a:tabLst>
                <a:tab pos="457200" algn="l"/>
              </a:tabLst>
            </a:pPr>
            <a:endParaRPr lang="es-MX" sz="11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85037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6629</TotalTime>
  <Words>716</Words>
  <Application>Microsoft Office PowerPoint</Application>
  <PresentationFormat>Panorámica</PresentationFormat>
  <Paragraphs>92</Paragraphs>
  <Slides>21</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21</vt:i4>
      </vt:variant>
    </vt:vector>
  </HeadingPairs>
  <TitlesOfParts>
    <vt:vector size="30" baseType="lpstr">
      <vt:lpstr>Arial</vt:lpstr>
      <vt:lpstr>Calibri</vt:lpstr>
      <vt:lpstr>Calibri Light</vt:lpstr>
      <vt:lpstr>Montserrat</vt:lpstr>
      <vt:lpstr>Montserrat SemiBold</vt:lpstr>
      <vt:lpstr>Tahoma</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Consuelo Romero Sanchez</dc:creator>
  <cp:keywords>MCRS</cp:keywords>
  <cp:lastModifiedBy>Ma. Salomé Cedillo Villar</cp:lastModifiedBy>
  <cp:revision>397</cp:revision>
  <dcterms:created xsi:type="dcterms:W3CDTF">2020-06-14T00:44:18Z</dcterms:created>
  <dcterms:modified xsi:type="dcterms:W3CDTF">2023-10-04T00:05:29Z</dcterms:modified>
</cp:coreProperties>
</file>